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29"/>
  </p:notesMasterIdLst>
  <p:sldIdLst>
    <p:sldId id="575" r:id="rId2"/>
    <p:sldId id="578" r:id="rId3"/>
    <p:sldId id="579" r:id="rId4"/>
    <p:sldId id="580" r:id="rId5"/>
    <p:sldId id="573" r:id="rId6"/>
    <p:sldId id="599" r:id="rId7"/>
    <p:sldId id="581" r:id="rId8"/>
    <p:sldId id="601" r:id="rId9"/>
    <p:sldId id="574" r:id="rId10"/>
    <p:sldId id="576" r:id="rId11"/>
    <p:sldId id="582" r:id="rId12"/>
    <p:sldId id="583" r:id="rId13"/>
    <p:sldId id="585" r:id="rId14"/>
    <p:sldId id="586" r:id="rId15"/>
    <p:sldId id="587" r:id="rId16"/>
    <p:sldId id="588" r:id="rId17"/>
    <p:sldId id="589" r:id="rId18"/>
    <p:sldId id="584" r:id="rId19"/>
    <p:sldId id="590" r:id="rId20"/>
    <p:sldId id="591" r:id="rId21"/>
    <p:sldId id="592" r:id="rId22"/>
    <p:sldId id="593" r:id="rId23"/>
    <p:sldId id="594" r:id="rId24"/>
    <p:sldId id="595" r:id="rId25"/>
    <p:sldId id="596" r:id="rId26"/>
    <p:sldId id="597" r:id="rId27"/>
    <p:sldId id="5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6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08151"/>
            <a:ext cx="8991600" cy="892049"/>
          </a:xfrm>
        </p:spPr>
        <p:txBody>
          <a:bodyPr/>
          <a:lstStyle/>
          <a:p>
            <a:pPr marL="0" indent="0">
              <a:buNone/>
            </a:pPr>
            <a:r>
              <a:rPr lang="en-US" sz="900" b="1" dirty="0"/>
              <a:t>Leader __________________________________     Role ______________________   Number of Teachers </a:t>
            </a:r>
            <a:r>
              <a:rPr lang="en-US" sz="900" b="1" dirty="0" smtClean="0"/>
              <a:t>_______________</a:t>
            </a: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b="1" u="sng" dirty="0"/>
              <a:t>Tally </a:t>
            </a:r>
            <a:r>
              <a:rPr lang="en-US" sz="900" dirty="0"/>
              <a:t>each time you provide </a:t>
            </a:r>
            <a:r>
              <a:rPr lang="en-US" sz="900" u="sng" dirty="0"/>
              <a:t>any level of coaching</a:t>
            </a:r>
            <a:r>
              <a:rPr lang="en-US" sz="900" dirty="0"/>
              <a:t> related to the impact of </a:t>
            </a:r>
            <a:r>
              <a:rPr lang="en-US" sz="900" b="1" u="sng" dirty="0"/>
              <a:t>RESOURCES</a:t>
            </a:r>
            <a:r>
              <a:rPr lang="en-US" sz="900" dirty="0"/>
              <a:t> on development or school success.  This may include references to the learning session or previous discussion, strategic questions, or personal experiences. </a:t>
            </a:r>
            <a:r>
              <a:rPr lang="en-US" sz="900" dirty="0" smtClean="0"/>
              <a:t> </a:t>
            </a:r>
            <a:endParaRPr lang="en-US" sz="900" dirty="0"/>
          </a:p>
          <a:p>
            <a:pPr marL="0" indent="0">
              <a:buNone/>
            </a:pPr>
            <a:r>
              <a:rPr lang="en-US" sz="900" b="1" u="sng" dirty="0"/>
              <a:t>Circle any tally</a:t>
            </a:r>
            <a:r>
              <a:rPr lang="en-US" sz="900" dirty="0"/>
              <a:t> 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 smtClean="0">
                <a:solidFill>
                  <a:srgbClr val="000000"/>
                </a:solidFill>
              </a:rPr>
              <a:t>Charting Leadership:  RESOURCES</a:t>
            </a:r>
            <a:endParaRPr lang="en-US" sz="3600" b="1" kern="0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443026"/>
              </p:ext>
            </p:extLst>
          </p:nvPr>
        </p:nvGraphicFramePr>
        <p:xfrm>
          <a:off x="76200" y="1676400"/>
          <a:ext cx="8991598" cy="4882535"/>
        </p:xfrm>
        <a:graphic>
          <a:graphicData uri="http://schemas.openxmlformats.org/drawingml/2006/table">
            <a:tbl>
              <a:tblPr firstRow="1" firstCol="1" bandRow="1"/>
              <a:tblGrid>
                <a:gridCol w="786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5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1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918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81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(Week or Day)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Emotional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(Behavior/Persistence)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Spiritual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(Health/Sleep/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Nutrition/Habits)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Relationships/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Models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(Wait or Completion)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10" marR="60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8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453375"/>
            <a:ext cx="9144000" cy="525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9137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FAMILY &amp; COMMUNITY PARTNERSHIPS OR ENGAGEMENT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629" y="0"/>
            <a:ext cx="9144000" cy="6858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b="1" kern="0" dirty="0" smtClean="0">
                <a:solidFill>
                  <a:srgbClr val="000000"/>
                </a:solidFill>
              </a:rPr>
              <a:t>Charting Leadership: Family &amp; Community Engagement</a:t>
            </a:r>
            <a:endParaRPr lang="en-US" sz="24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4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57" y="84319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COGNITIVE ALIGNMENT &amp; RIGOR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257" y="54429"/>
            <a:ext cx="9144000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Cognitive Alignment &amp; Rigor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41944"/>
            <a:ext cx="9144000" cy="516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INCREASING VALUE </a:t>
            </a:r>
            <a:r>
              <a:rPr lang="en-US" sz="900" b="1" u="sng" dirty="0"/>
              <a:t>AS A MOTIVATING FACTOR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kern="0" dirty="0" smtClean="0">
                <a:solidFill>
                  <a:srgbClr val="000000"/>
                </a:solidFill>
              </a:rPr>
              <a:t>Charting Leadership: INCREASING VALUE</a:t>
            </a:r>
            <a:endParaRPr lang="en-US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41944"/>
            <a:ext cx="9144000" cy="516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73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INCREASING EXPECTANCY FOR SUCCESS AS A MOTIVATING FACTOR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16727" y="0"/>
            <a:ext cx="9144000" cy="6858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INCREASING EXPECTANCY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5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03555"/>
            <a:ext cx="9144000" cy="520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924" y="74155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GROWING MINDSETS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5576" y="24161"/>
            <a:ext cx="9144000" cy="68580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GROWING MINDSETS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8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447800"/>
            <a:ext cx="9144000" cy="5190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62001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BUILDING BACKGROUND KNOWLEDGE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BACKGROUND KNOWLEDGE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4478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GROWING EXECUTIVE FUNCTION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EXECUTIVE FUNCTION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-31595" y="1554955"/>
            <a:ext cx="9144000" cy="512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9295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DEVELOPING MEMORY TRACE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717"/>
            <a:ext cx="9144000" cy="685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MEMORY TRACE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03555"/>
            <a:ext cx="9144000" cy="519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4155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Social-Emotional Skills (taught and hard-wired)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4161"/>
            <a:ext cx="9144000" cy="685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kern="0" dirty="0" smtClean="0">
                <a:solidFill>
                  <a:srgbClr val="000000"/>
                </a:solidFill>
              </a:rPr>
              <a:t>Charting Leadership: Social-Emotional Skills</a:t>
            </a:r>
            <a:endParaRPr lang="en-US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64247"/>
            <a:ext cx="9144000" cy="5141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802248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PURPOSEFUL INSTRUCTION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PURPOSEFUL INSTRUCTION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7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" y="813399"/>
            <a:ext cx="8973457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dirty="0"/>
              <a:t>L</a:t>
            </a:r>
            <a:r>
              <a:rPr lang="en-US" sz="900" b="1" dirty="0" smtClean="0"/>
              <a:t>eader </a:t>
            </a:r>
            <a:r>
              <a:rPr lang="en-US" sz="900" b="1" dirty="0"/>
              <a:t>__________________________________     Role ______________________   Number of Teachers </a:t>
            </a:r>
            <a:r>
              <a:rPr lang="en-US" sz="900" b="1" dirty="0" smtClean="0"/>
              <a:t>_______________</a:t>
            </a: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b="1" u="sng" dirty="0"/>
              <a:t>Tally </a:t>
            </a:r>
            <a:r>
              <a:rPr lang="en-US" sz="900" dirty="0"/>
              <a:t>each time you provide </a:t>
            </a:r>
            <a:r>
              <a:rPr lang="en-US" sz="900" u="sng" dirty="0"/>
              <a:t>any level of coaching</a:t>
            </a:r>
            <a:r>
              <a:rPr lang="en-US" sz="900" dirty="0"/>
              <a:t> related to the impact of </a:t>
            </a:r>
            <a:r>
              <a:rPr lang="en-US" sz="900" b="1" u="sng" dirty="0" smtClean="0"/>
              <a:t>POSITIVE RELATIONSHIPS </a:t>
            </a:r>
            <a:r>
              <a:rPr lang="en-US" sz="900" dirty="0"/>
              <a:t>on development or school success.  This may include references to the learning session or previous discussion, strategic questions, or personal </a:t>
            </a:r>
            <a:r>
              <a:rPr lang="en-US" sz="900" dirty="0" smtClean="0"/>
              <a:t>experiences</a:t>
            </a:r>
            <a:r>
              <a:rPr lang="en-US" sz="900" dirty="0"/>
              <a:t>. </a:t>
            </a:r>
          </a:p>
          <a:p>
            <a:pPr marL="0" indent="0">
              <a:buNone/>
            </a:pPr>
            <a:r>
              <a:rPr lang="en-US" sz="900" b="1" u="sng" dirty="0"/>
              <a:t>Circle any tally</a:t>
            </a:r>
            <a:r>
              <a:rPr lang="en-US" sz="900" dirty="0"/>
              <a:t> 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 smtClean="0">
                <a:solidFill>
                  <a:srgbClr val="000000"/>
                </a:solidFill>
              </a:rPr>
              <a:t>Charting Leadership:  RELATIONSHIPS</a:t>
            </a:r>
            <a:endParaRPr lang="en-US" sz="36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4478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79945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EXPLICIT INSTRUCTION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EXPLICIT INSTRUCTION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87949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STRATEGIC QUESTIONING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859"/>
            <a:ext cx="9144000" cy="685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STRATEGIC QUESTIONING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74758"/>
            <a:ext cx="9144000" cy="513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49279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FORMATIVE DATA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FORMATIVE DATA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5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53096"/>
            <a:ext cx="9144000" cy="515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91097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DOPAMINE &amp; FUN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DOPAMINE &amp; FUN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9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23999"/>
            <a:ext cx="91440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6200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ACCOMMODATIONS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ACCOMMODATIONS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8580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ARTS INTEGRATION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ARTS INTEGRATION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6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" y="68580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HOLDING HIGH EXPECTATIONS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2302" y="0"/>
            <a:ext cx="9144000" cy="6858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HIGH EXPECTATIONS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8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64247"/>
            <a:ext cx="9144000" cy="5141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368" y="802248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TEACHER LEADERSHIP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868" y="0"/>
            <a:ext cx="9144000" cy="685800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00000"/>
                </a:solidFill>
              </a:rPr>
              <a:t>Charting Leadership: TEACHER LEADERSHIP</a:t>
            </a:r>
            <a:endParaRPr lang="en-US" sz="28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885"/>
            <a:ext cx="9144000" cy="806304"/>
          </a:xfrm>
        </p:spPr>
        <p:txBody>
          <a:bodyPr/>
          <a:lstStyle/>
          <a:p>
            <a:pPr marL="0" indent="0">
              <a:buNone/>
            </a:pPr>
            <a:r>
              <a:rPr lang="en-US" sz="900" b="1" dirty="0"/>
              <a:t>Leader __________________________________     Role ______________________   Number of Teachers </a:t>
            </a:r>
            <a:r>
              <a:rPr lang="en-US" sz="900" b="1" dirty="0" smtClean="0"/>
              <a:t>_______________</a:t>
            </a:r>
            <a:endParaRPr lang="en-US" sz="900" dirty="0"/>
          </a:p>
          <a:p>
            <a:pPr marL="0" indent="0">
              <a:buNone/>
            </a:pPr>
            <a:r>
              <a:rPr lang="en-US" sz="900" b="1" u="sng" dirty="0"/>
              <a:t>Tally </a:t>
            </a:r>
            <a:r>
              <a:rPr lang="en-US" sz="900" dirty="0"/>
              <a:t>each time you provide </a:t>
            </a:r>
            <a:r>
              <a:rPr lang="en-US" sz="900" u="sng" dirty="0"/>
              <a:t>any level of coaching</a:t>
            </a:r>
            <a:r>
              <a:rPr lang="en-US" sz="900" dirty="0"/>
              <a:t> related to the impact of </a:t>
            </a:r>
            <a:r>
              <a:rPr lang="en-US" sz="900" b="1" u="sng" dirty="0"/>
              <a:t>STRESS </a:t>
            </a:r>
            <a:r>
              <a:rPr lang="en-US" sz="900" dirty="0"/>
              <a:t>on development or school success.  This may include references to the learning session or previous discussion, strategic questions, or personal experiences. </a:t>
            </a:r>
          </a:p>
          <a:p>
            <a:pPr marL="0" indent="0">
              <a:buNone/>
            </a:pPr>
            <a:r>
              <a:rPr lang="en-US" sz="900" b="1" u="sng" dirty="0"/>
              <a:t>Circle any tally</a:t>
            </a:r>
            <a:r>
              <a:rPr lang="en-US" sz="900" dirty="0"/>
              <a:t> 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 smtClean="0">
                <a:solidFill>
                  <a:srgbClr val="000000"/>
                </a:solidFill>
              </a:rPr>
              <a:t>Charting Leadership:  STRESS</a:t>
            </a:r>
            <a:endParaRPr lang="en-US" sz="36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5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20" y="768154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status</a:t>
            </a:r>
            <a:r>
              <a:rPr lang="en-US" sz="900" dirty="0" smtClean="0"/>
              <a:t> 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 smtClean="0">
                <a:solidFill>
                  <a:srgbClr val="000000"/>
                </a:solidFill>
              </a:rPr>
              <a:t>Charting Leadership:  Status</a:t>
            </a:r>
            <a:endParaRPr lang="en-US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9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80973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HOPE</a:t>
            </a:r>
            <a:r>
              <a:rPr lang="en-US" sz="900" dirty="0" smtClean="0"/>
              <a:t> 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000" b="1" kern="0" dirty="0" smtClean="0">
                <a:solidFill>
                  <a:srgbClr val="000000"/>
                </a:solidFill>
              </a:rPr>
              <a:t>Charting Leadership:  HOPE</a:t>
            </a:r>
            <a:endParaRPr lang="en-US" sz="40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80973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PROACTIVE GUIDANCE</a:t>
            </a:r>
            <a:r>
              <a:rPr lang="en-US" sz="900" dirty="0" smtClean="0"/>
              <a:t> 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kern="0" dirty="0" smtClean="0">
                <a:solidFill>
                  <a:srgbClr val="000000"/>
                </a:solidFill>
              </a:rPr>
              <a:t>Charting Leadership:  PROACTIVE GUIDANCE</a:t>
            </a:r>
            <a:endParaRPr lang="en-US" sz="32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7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13113"/>
            <a:ext cx="9144000" cy="51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" y="718457"/>
            <a:ext cx="9114971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ME STRATEGIES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 smtClean="0">
                <a:solidFill>
                  <a:srgbClr val="000000"/>
                </a:solidFill>
              </a:rPr>
              <a:t>Charting Leadership:  “ME” Strategies</a:t>
            </a:r>
            <a:endParaRPr lang="en-US" sz="36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13113"/>
            <a:ext cx="9144000" cy="51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" y="718457"/>
            <a:ext cx="9114971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understanding </a:t>
            </a:r>
            <a:r>
              <a:rPr lang="en-US" sz="900" b="1" u="sng" dirty="0" smtClean="0"/>
              <a:t>Goals of Behavior</a:t>
            </a:r>
            <a:r>
              <a:rPr lang="en-US" sz="900" b="1" dirty="0" smtClean="0"/>
              <a:t>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 smtClean="0">
                <a:solidFill>
                  <a:srgbClr val="000000"/>
                </a:solidFill>
              </a:rPr>
              <a:t>Charting Leadership:  Goals of Behavior</a:t>
            </a:r>
            <a:endParaRPr lang="en-US" sz="36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916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HEALTH NEEDS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 smtClean="0">
                <a:solidFill>
                  <a:srgbClr val="000000"/>
                </a:solidFill>
              </a:rPr>
              <a:t>Charting Leadership:  HEALTH NEED</a:t>
            </a:r>
            <a:r>
              <a:rPr lang="en-US" sz="3600" kern="0" dirty="0" smtClean="0">
                <a:solidFill>
                  <a:srgbClr val="000000"/>
                </a:solidFill>
              </a:rPr>
              <a:t>S</a:t>
            </a:r>
            <a:endParaRPr lang="en-US" sz="36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2615</Words>
  <Application>Microsoft Office PowerPoint</Application>
  <PresentationFormat>On-screen Show (4:3)</PresentationFormat>
  <Paragraphs>179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25_Default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20</cp:revision>
  <dcterms:created xsi:type="dcterms:W3CDTF">2006-08-16T00:00:00Z</dcterms:created>
  <dcterms:modified xsi:type="dcterms:W3CDTF">2020-02-06T15:04:33Z</dcterms:modified>
</cp:coreProperties>
</file>