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  <p:sldMasterId id="2147483686" r:id="rId3"/>
    <p:sldMasterId id="2147483698" r:id="rId4"/>
    <p:sldMasterId id="2147483713" r:id="rId5"/>
    <p:sldMasterId id="2147483727" r:id="rId6"/>
  </p:sldMasterIdLst>
  <p:notesMasterIdLst>
    <p:notesMasterId r:id="rId71"/>
  </p:notesMasterIdLst>
  <p:sldIdLst>
    <p:sldId id="391" r:id="rId7"/>
    <p:sldId id="261" r:id="rId8"/>
    <p:sldId id="392" r:id="rId9"/>
    <p:sldId id="356" r:id="rId10"/>
    <p:sldId id="259" r:id="rId11"/>
    <p:sldId id="271" r:id="rId12"/>
    <p:sldId id="284" r:id="rId13"/>
    <p:sldId id="347" r:id="rId14"/>
    <p:sldId id="321" r:id="rId15"/>
    <p:sldId id="348" r:id="rId16"/>
    <p:sldId id="290" r:id="rId17"/>
    <p:sldId id="349" r:id="rId18"/>
    <p:sldId id="291" r:id="rId19"/>
    <p:sldId id="350" r:id="rId20"/>
    <p:sldId id="292" r:id="rId21"/>
    <p:sldId id="359" r:id="rId22"/>
    <p:sldId id="294" r:id="rId23"/>
    <p:sldId id="363" r:id="rId24"/>
    <p:sldId id="293" r:id="rId25"/>
    <p:sldId id="362" r:id="rId26"/>
    <p:sldId id="296" r:id="rId27"/>
    <p:sldId id="389" r:id="rId28"/>
    <p:sldId id="364" r:id="rId29"/>
    <p:sldId id="295" r:id="rId30"/>
    <p:sldId id="365" r:id="rId31"/>
    <p:sldId id="297" r:id="rId32"/>
    <p:sldId id="366" r:id="rId33"/>
    <p:sldId id="298" r:id="rId34"/>
    <p:sldId id="388" r:id="rId35"/>
    <p:sldId id="367" r:id="rId36"/>
    <p:sldId id="368" r:id="rId37"/>
    <p:sldId id="299" r:id="rId38"/>
    <p:sldId id="352" r:id="rId39"/>
    <p:sldId id="300" r:id="rId40"/>
    <p:sldId id="369" r:id="rId41"/>
    <p:sldId id="301" r:id="rId42"/>
    <p:sldId id="393" r:id="rId43"/>
    <p:sldId id="302" r:id="rId44"/>
    <p:sldId id="371" r:id="rId45"/>
    <p:sldId id="303" r:id="rId46"/>
    <p:sldId id="372" r:id="rId47"/>
    <p:sldId id="304" r:id="rId48"/>
    <p:sldId id="373" r:id="rId49"/>
    <p:sldId id="312" r:id="rId50"/>
    <p:sldId id="374" r:id="rId51"/>
    <p:sldId id="329" r:id="rId52"/>
    <p:sldId id="375" r:id="rId53"/>
    <p:sldId id="309" r:id="rId54"/>
    <p:sldId id="376" r:id="rId55"/>
    <p:sldId id="307" r:id="rId56"/>
    <p:sldId id="377" r:id="rId57"/>
    <p:sldId id="306" r:id="rId58"/>
    <p:sldId id="378" r:id="rId59"/>
    <p:sldId id="308" r:id="rId60"/>
    <p:sldId id="379" r:id="rId61"/>
    <p:sldId id="314" r:id="rId62"/>
    <p:sldId id="380" r:id="rId63"/>
    <p:sldId id="381" r:id="rId64"/>
    <p:sldId id="382" r:id="rId65"/>
    <p:sldId id="310" r:id="rId66"/>
    <p:sldId id="383" r:id="rId67"/>
    <p:sldId id="267" r:id="rId68"/>
    <p:sldId id="317" r:id="rId69"/>
    <p:sldId id="318" r:id="rId70"/>
  </p:sldIdLst>
  <p:sldSz cx="9144000" cy="6858000" type="screen4x3"/>
  <p:notesSz cx="7010400" cy="9296400"/>
  <p:custDataLst>
    <p:tags r:id="rId7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99FD"/>
    <a:srgbClr val="99CCFF"/>
    <a:srgbClr val="0000FF"/>
    <a:srgbClr val="003300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35" autoAdjust="0"/>
    <p:restoredTop sz="94660"/>
  </p:normalViewPr>
  <p:slideViewPr>
    <p:cSldViewPr>
      <p:cViewPr>
        <p:scale>
          <a:sx n="64" d="100"/>
          <a:sy n="64" d="100"/>
        </p:scale>
        <p:origin x="1276" y="-1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12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tags" Target="tags/tag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tableStyles" Target="tableStyles.xml"/><Relationship Id="rId7" Type="http://schemas.openxmlformats.org/officeDocument/2006/relationships/slide" Target="slides/slide1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C0C5368-2C96-4D47-A4B6-AFB34B7BD501}" type="datetimeFigureOut">
              <a:rPr lang="en-US" smtClean="0"/>
              <a:t>3/8/2020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7CCC080-B543-4FDD-B34C-94AB79DC5D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246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CC080-B543-4FDD-B34C-94AB79DC5D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769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CC080-B543-4FDD-B34C-94AB79DC5D2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571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CC080-B543-4FDD-B34C-94AB79DC5D23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438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CC080-B543-4FDD-B34C-94AB79DC5D23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438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CC080-B543-4FDD-B34C-94AB79DC5D23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438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CC080-B543-4FDD-B34C-94AB79DC5D23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438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CC080-B543-4FDD-B34C-94AB79DC5D23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438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CC080-B543-4FDD-B34C-94AB79DC5D23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438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763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6473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8088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595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3822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6812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729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193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6045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3220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6264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2602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5082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7958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8276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311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4407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276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9101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9300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3747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587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6EADA-C008-47E3-AB90-2CCC72045964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3/8/2020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C1CCE2-E5FA-4077-A498-24C213CC63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3981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4D38C2-C26A-46C8-8818-D0076EAC23E7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3/8/2020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103BD-0C31-46CE-9BD1-092D7E2453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2364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5C123C-CBBC-4282-88F4-5A8CF36A068B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3/8/2020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C07BB1-9284-45E7-B678-71210C932B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9903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2C9BEE-946E-4933-95CE-1F5E1201425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3/8/2020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FE69BF-5365-466E-9D7F-4008318720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6802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0D9CD-6B7F-4A28-9331-3E209980C0B7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3/8/2020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77616-4D23-45D4-A1B3-C709B5F848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1929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55318-8D0C-4017-B1F9-89E8ADD0B901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3/8/2020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F804D7-48F6-49D6-8A16-2210C4CAE2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725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550B63-929D-4982-8E1F-2FD15BEB648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3/8/2020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7DE18D-99C2-4043-B28E-9BC1138B0A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2714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175296-CC5C-428C-A8B7-9918E502FC5D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3/8/2020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E41316-098F-4823-9C9A-0DF2119CE5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8483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D0E7F-B8C2-4D5F-8930-7FBC9B2C7994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3/8/2020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0508E-87A3-41DA-9224-E6DE7BCB82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61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19A081-1C22-4AA6-AFA9-5B43A10EF547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3/8/2020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6E882-AF8F-4D3D-BF21-91136F68EC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7805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81FA4-B7BA-44EB-A0A0-A794F69CD740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3/8/2020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97191-B4CF-44E3-AA25-1F3F30692E8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0933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396D8-0313-4816-9443-0DBFDD767F02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3/8/2020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6C6898-A5DB-475E-8445-CC22676D73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153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18FED-EACB-4E8D-A33C-3E95DA036BA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3/8/2020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EAA33-E768-46DF-B2FC-AB70461578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4575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CD50F-FAE1-4C18-9583-3C1ED47FD02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6402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6EADA-C008-47E3-AB90-2CCC72045964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3/8/2020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C1CCE2-E5FA-4077-A498-24C213CC63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4510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4D38C2-C26A-46C8-8818-D0076EAC23E7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3/8/2020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103BD-0C31-46CE-9BD1-092D7E2453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62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5C123C-CBBC-4282-88F4-5A8CF36A068B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3/8/2020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C07BB1-9284-45E7-B678-71210C932B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3365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2C9BEE-946E-4933-95CE-1F5E1201425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3/8/2020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FE69BF-5365-466E-9D7F-4008318720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3728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0D9CD-6B7F-4A28-9331-3E209980C0B7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3/8/2020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77616-4D23-45D4-A1B3-C709B5F848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7666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55318-8D0C-4017-B1F9-89E8ADD0B901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3/8/2020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F804D7-48F6-49D6-8A16-2210C4CAE2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4009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550B63-929D-4982-8E1F-2FD15BEB648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3/8/2020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7DE18D-99C2-4043-B28E-9BC1138B0A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5460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175296-CC5C-428C-A8B7-9918E502FC5D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3/8/2020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E41316-098F-4823-9C9A-0DF2119CE5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6019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D0E7F-B8C2-4D5F-8930-7FBC9B2C7994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3/8/2020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0508E-87A3-41DA-9224-E6DE7BCB82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8279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19A081-1C22-4AA6-AFA9-5B43A10EF547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3/8/2020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6E882-AF8F-4D3D-BF21-91136F68EC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0139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81FA4-B7BA-44EB-A0A0-A794F69CD740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3/8/2020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97191-B4CF-44E3-AA25-1F3F30692E8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583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396D8-0313-4816-9443-0DBFDD767F02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3/8/2020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6C6898-A5DB-475E-8445-CC22676D73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037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2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18FED-EACB-4E8D-A33C-3E95DA036BA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3/8/2020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EAA33-E768-46DF-B2FC-AB70461578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7300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6EADA-C008-47E3-AB90-2CCC72045964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3/8/2020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C1CCE2-E5FA-4077-A498-24C213CC63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9568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4D38C2-C26A-46C8-8818-D0076EAC23E7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3/8/2020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103BD-0C31-46CE-9BD1-092D7E2453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6194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5C123C-CBBC-4282-88F4-5A8CF36A068B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3/8/2020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C07BB1-9284-45E7-B678-71210C932B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8316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2C9BEE-946E-4933-95CE-1F5E1201425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3/8/2020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FE69BF-5365-466E-9D7F-4008318720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6695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0D9CD-6B7F-4A28-9331-3E209980C0B7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3/8/2020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77616-4D23-45D4-A1B3-C709B5F848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5298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55318-8D0C-4017-B1F9-89E8ADD0B901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3/8/2020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F804D7-48F6-49D6-8A16-2210C4CAE2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238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550B63-929D-4982-8E1F-2FD15BEB648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3/8/2020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7DE18D-99C2-4043-B28E-9BC1138B0A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8606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175296-CC5C-428C-A8B7-9918E502FC5D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3/8/2020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E41316-098F-4823-9C9A-0DF2119CE5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5797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D0E7F-B8C2-4D5F-8930-7FBC9B2C7994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3/8/2020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0508E-87A3-41DA-9224-E6DE7BCB82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252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19A081-1C22-4AA6-AFA9-5B43A10EF547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3/8/2020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6E882-AF8F-4D3D-BF21-91136F68EC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0744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81FA4-B7BA-44EB-A0A0-A794F69CD740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3/8/2020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97191-B4CF-44E3-AA25-1F3F30692E8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3533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396D8-0313-4816-9443-0DBFDD767F02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3/8/2020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6C6898-A5DB-475E-8445-CC22676D73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0166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18FED-EACB-4E8D-A33C-3E95DA036BA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3/8/2020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EAA33-E768-46DF-B2FC-AB70461578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301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605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545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87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072087-2E27-4194-9BBE-07C0022C1695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3/8/2020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87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87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ACAAA7-79DB-4DFA-8853-5276C9D842C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900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87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072087-2E27-4194-9BBE-07C0022C1695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3/8/2020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87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87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ACAAA7-79DB-4DFA-8853-5276C9D842C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866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87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072087-2E27-4194-9BBE-07C0022C1695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3/8/2020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587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87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ACAAA7-79DB-4DFA-8853-5276C9D842C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90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tpawloski@fmarion.edu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28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1.png"/><Relationship Id="rId7" Type="http://schemas.openxmlformats.org/officeDocument/2006/relationships/image" Target="../media/image61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2.png"/><Relationship Id="rId4" Type="http://schemas.openxmlformats.org/officeDocument/2006/relationships/image" Target="../media/image58.png"/><Relationship Id="rId9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jpeg"/><Relationship Id="rId7" Type="http://schemas.openxmlformats.org/officeDocument/2006/relationships/image" Target="../media/image55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openxmlformats.org/officeDocument/2006/relationships/image" Target="../media/image76.png"/><Relationship Id="rId4" Type="http://schemas.openxmlformats.org/officeDocument/2006/relationships/image" Target="../media/image71.png"/><Relationship Id="rId9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5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jpeg"/><Relationship Id="rId7" Type="http://schemas.openxmlformats.org/officeDocument/2006/relationships/image" Target="../media/image9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png"/><Relationship Id="rId9" Type="http://schemas.openxmlformats.org/officeDocument/2006/relationships/image" Target="../media/image9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12" Type="http://schemas.openxmlformats.org/officeDocument/2006/relationships/image" Target="../media/image5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jpeg"/><Relationship Id="rId7" Type="http://schemas.openxmlformats.org/officeDocument/2006/relationships/image" Target="../media/image1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10" Type="http://schemas.openxmlformats.org/officeDocument/2006/relationships/image" Target="../media/image55.jpe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114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10" Type="http://schemas.openxmlformats.org/officeDocument/2006/relationships/image" Target="../media/image119.png"/><Relationship Id="rId4" Type="http://schemas.openxmlformats.org/officeDocument/2006/relationships/image" Target="../media/image115.png"/><Relationship Id="rId9" Type="http://schemas.openxmlformats.org/officeDocument/2006/relationships/image" Target="../media/image11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2.png"/><Relationship Id="rId7" Type="http://schemas.openxmlformats.org/officeDocument/2006/relationships/image" Target="../media/image126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11" Type="http://schemas.openxmlformats.org/officeDocument/2006/relationships/image" Target="../media/image130.png"/><Relationship Id="rId5" Type="http://schemas.openxmlformats.org/officeDocument/2006/relationships/image" Target="../media/image124.png"/><Relationship Id="rId10" Type="http://schemas.openxmlformats.org/officeDocument/2006/relationships/image" Target="../media/image129.png"/><Relationship Id="rId4" Type="http://schemas.openxmlformats.org/officeDocument/2006/relationships/image" Target="../media/image123.png"/><Relationship Id="rId9" Type="http://schemas.openxmlformats.org/officeDocument/2006/relationships/image" Target="../media/image12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11" Type="http://schemas.openxmlformats.org/officeDocument/2006/relationships/image" Target="../media/image139.png"/><Relationship Id="rId5" Type="http://schemas.openxmlformats.org/officeDocument/2006/relationships/image" Target="../media/image134.jpeg"/><Relationship Id="rId10" Type="http://schemas.openxmlformats.org/officeDocument/2006/relationships/image" Target="../media/image138.png"/><Relationship Id="rId4" Type="http://schemas.openxmlformats.org/officeDocument/2006/relationships/image" Target="../media/image133.png"/><Relationship Id="rId9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10" Type="http://schemas.openxmlformats.org/officeDocument/2006/relationships/image" Target="../media/image148.png"/><Relationship Id="rId4" Type="http://schemas.openxmlformats.org/officeDocument/2006/relationships/image" Target="../media/image142.png"/><Relationship Id="rId9" Type="http://schemas.openxmlformats.org/officeDocument/2006/relationships/image" Target="../media/image14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eg"/><Relationship Id="rId3" Type="http://schemas.openxmlformats.org/officeDocument/2006/relationships/image" Target="../media/image149.jpe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10" Type="http://schemas.openxmlformats.org/officeDocument/2006/relationships/image" Target="../media/image156.png"/><Relationship Id="rId4" Type="http://schemas.openxmlformats.org/officeDocument/2006/relationships/image" Target="../media/image150.png"/><Relationship Id="rId9" Type="http://schemas.openxmlformats.org/officeDocument/2006/relationships/image" Target="../media/image15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jpeg"/><Relationship Id="rId3" Type="http://schemas.openxmlformats.org/officeDocument/2006/relationships/image" Target="../media/image131.jpeg"/><Relationship Id="rId7" Type="http://schemas.openxmlformats.org/officeDocument/2006/relationships/image" Target="../media/image160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55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image" Target="../media/image45.jpeg"/><Relationship Id="rId7" Type="http://schemas.openxmlformats.org/officeDocument/2006/relationships/image" Target="../media/image166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7.jpe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3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175.png"/><Relationship Id="rId7" Type="http://schemas.openxmlformats.org/officeDocument/2006/relationships/image" Target="../media/image179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png"/><Relationship Id="rId11" Type="http://schemas.openxmlformats.org/officeDocument/2006/relationships/image" Target="../media/image57.jpeg"/><Relationship Id="rId5" Type="http://schemas.openxmlformats.org/officeDocument/2006/relationships/image" Target="../media/image177.png"/><Relationship Id="rId10" Type="http://schemas.openxmlformats.org/officeDocument/2006/relationships/image" Target="../media/image182.png"/><Relationship Id="rId4" Type="http://schemas.openxmlformats.org/officeDocument/2006/relationships/image" Target="../media/image176.png"/><Relationship Id="rId9" Type="http://schemas.openxmlformats.org/officeDocument/2006/relationships/image" Target="../media/image18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90.jpeg"/><Relationship Id="rId7" Type="http://schemas.openxmlformats.org/officeDocument/2006/relationships/image" Target="../media/image187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png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3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3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3" Type="http://schemas.openxmlformats.org/officeDocument/2006/relationships/image" Target="../media/image189.png"/><Relationship Id="rId7" Type="http://schemas.openxmlformats.org/officeDocument/2006/relationships/image" Target="../media/image193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2.png"/><Relationship Id="rId5" Type="http://schemas.openxmlformats.org/officeDocument/2006/relationships/image" Target="../media/image191.png"/><Relationship Id="rId10" Type="http://schemas.openxmlformats.org/officeDocument/2006/relationships/image" Target="../media/image196.jpeg"/><Relationship Id="rId4" Type="http://schemas.openxmlformats.org/officeDocument/2006/relationships/image" Target="../media/image190.png"/><Relationship Id="rId9" Type="http://schemas.openxmlformats.org/officeDocument/2006/relationships/image" Target="../media/image195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emf"/><Relationship Id="rId2" Type="http://schemas.openxmlformats.org/officeDocument/2006/relationships/image" Target="../media/image197.emf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jpeg"/><Relationship Id="rId5" Type="http://schemas.openxmlformats.org/officeDocument/2006/relationships/image" Target="../media/image38.png"/><Relationship Id="rId10" Type="http://schemas.openxmlformats.org/officeDocument/2006/relationships/image" Target="../media/image43.jpe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078950" y="2882834"/>
            <a:ext cx="3124199" cy="42165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6200000">
            <a:off x="5193251" y="-431868"/>
            <a:ext cx="2895601" cy="421653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– Stay in Touch  –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Web – Email – Social Media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fmucenterofexcellence.org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tpawloski@fmarion.edu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@thpawloski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@CenterofExcel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#changethebrain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#teachersmattermore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#actionresearch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 rot="16200000">
            <a:off x="-766109" y="1451909"/>
            <a:ext cx="6324603" cy="38779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Why Poverty Matters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Why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We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Can Matter More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Francis Marion University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Center of Excellence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Prepare Teachers of Children of Poverty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Tammy Pawloski, Ph.D.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tpawloski@fmarion.edu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Fmucenterofexcellence.org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128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6690795"/>
              </p:ext>
            </p:extLst>
          </p:nvPr>
        </p:nvGraphicFramePr>
        <p:xfrm>
          <a:off x="76200" y="76200"/>
          <a:ext cx="8991600" cy="6705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77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76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579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455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65173">
                <a:tc gridSpan="5"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CHARTING STRESS</a:t>
                      </a:r>
                      <a:endParaRPr lang="en-US" sz="3200" b="1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solidFill>
                      <a:srgbClr val="FF99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8242">
                <a:tc rowSpan="2">
                  <a:txBody>
                    <a:bodyPr/>
                    <a:lstStyle/>
                    <a:p>
                      <a:pPr algn="ctr"/>
                      <a:r>
                        <a:rPr lang="en-US" b="1" i="1" dirty="0">
                          <a:latin typeface="Arial Narrow" panose="020B0606020202030204" pitchFamily="34" charset="0"/>
                        </a:rPr>
                        <a:t>Student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i="1" baseline="0" dirty="0">
                          <a:latin typeface="Arial Narrow" panose="020B0606020202030204" pitchFamily="34" charset="0"/>
                        </a:rPr>
                        <a:t>Current Stress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0" i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1" i="1" baseline="0" dirty="0">
                          <a:latin typeface="Arial Narrow" panose="020B0606020202030204" pitchFamily="34" charset="0"/>
                        </a:rPr>
                        <a:t>Possible Stress Reducers</a:t>
                      </a:r>
                      <a:endParaRPr lang="en-US" b="1" i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1" i="1" dirty="0">
                          <a:latin typeface="Arial Narrow" panose="020B0606020202030204" pitchFamily="34" charset="0"/>
                        </a:rPr>
                        <a:t>Next</a:t>
                      </a:r>
                      <a:r>
                        <a:rPr lang="en-US" b="1" i="1" baseline="0" dirty="0">
                          <a:latin typeface="Arial Narrow" panose="020B0606020202030204" pitchFamily="34" charset="0"/>
                        </a:rPr>
                        <a:t> Steps</a:t>
                      </a:r>
                      <a:endParaRPr lang="en-US" b="1" i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91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1" baseline="0" dirty="0">
                          <a:latin typeface="Arial Narrow" panose="020B0606020202030204" pitchFamily="34" charset="0"/>
                        </a:rPr>
                        <a:t>Level</a:t>
                      </a:r>
                      <a:endParaRPr lang="en-US" b="0" i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1" baseline="0" dirty="0">
                          <a:latin typeface="Arial Narrow" panose="020B0606020202030204" pitchFamily="34" charset="0"/>
                        </a:rPr>
                        <a:t>Source</a:t>
                      </a:r>
                      <a:endParaRPr lang="en-US" b="0" i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20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14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14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14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14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14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514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789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0244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://www.raisingareader.org/images/content/pagebuilder/ligh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9099">
            <a:off x="5725400" y="1827786"/>
            <a:ext cx="147800" cy="15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685320" y="179671"/>
            <a:ext cx="3258279" cy="1899794"/>
          </a:xfrm>
          <a:ln w="38100"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Why is status so important?</a:t>
            </a:r>
          </a:p>
          <a:p>
            <a:pPr marL="0" indent="0">
              <a:buNone/>
            </a:pPr>
            <a:endParaRPr lang="en-US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What actions might I take?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35673" y="2133600"/>
            <a:ext cx="5443654" cy="1295400"/>
          </a:xfrm>
          <a:prstGeom prst="rect">
            <a:avLst/>
          </a:prstGeom>
          <a:ln w="38100">
            <a:solidFill>
              <a:srgbClr val="0070C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Who needs my actions?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066800" y="6085873"/>
            <a:ext cx="7834132" cy="772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 </a:t>
            </a:r>
            <a:r>
              <a:rPr lang="en-US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Increase </a:t>
            </a:r>
            <a:r>
              <a:rPr lang="en-US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STATUS</a:t>
            </a:r>
            <a:r>
              <a:rPr lang="en-US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</a:p>
        </p:txBody>
      </p:sp>
      <p:sp>
        <p:nvSpPr>
          <p:cNvPr id="13" name="5-Point Star 12"/>
          <p:cNvSpPr/>
          <p:nvPr/>
        </p:nvSpPr>
        <p:spPr>
          <a:xfrm>
            <a:off x="76200" y="5715001"/>
            <a:ext cx="1143000" cy="986258"/>
          </a:xfrm>
          <a:prstGeom prst="star5">
            <a:avLst/>
          </a:prstGeom>
          <a:solidFill>
            <a:srgbClr val="FF000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+mj-lt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73" y="173697"/>
            <a:ext cx="2438400" cy="18837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3696"/>
            <a:ext cx="2907363" cy="21183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505200"/>
            <a:ext cx="3445727" cy="27000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8" descr="C:\Users\TPawloski\Desktop\cliparti1_students-clip-art_0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1" t="-3181" r="1081" b="60418"/>
          <a:stretch/>
        </p:blipFill>
        <p:spPr bwMode="auto">
          <a:xfrm>
            <a:off x="5002916" y="2169921"/>
            <a:ext cx="465763" cy="25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1" r="15315"/>
          <a:stretch/>
        </p:blipFill>
        <p:spPr bwMode="auto">
          <a:xfrm>
            <a:off x="5708664" y="2439123"/>
            <a:ext cx="3304224" cy="42621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3505200"/>
            <a:ext cx="21336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00FF"/>
                </a:solidFill>
                <a:latin typeface="Arial Narrow" panose="020B0606020202030204" pitchFamily="34" charset="0"/>
              </a:rPr>
              <a:t>At-Risk Youth </a:t>
            </a:r>
          </a:p>
          <a:p>
            <a:pPr algn="ctr"/>
            <a:r>
              <a:rPr lang="en-US" sz="1400" b="1" dirty="0">
                <a:solidFill>
                  <a:srgbClr val="0000FF"/>
                </a:solidFill>
                <a:latin typeface="Arial Narrow" panose="020B0606020202030204" pitchFamily="34" charset="0"/>
              </a:rPr>
              <a:t>With Mentors</a:t>
            </a:r>
          </a:p>
          <a:p>
            <a:endParaRPr lang="en-US" sz="800" dirty="0">
              <a:latin typeface="Arial Narrow" panose="020B0606020202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C00000"/>
                </a:solidFill>
                <a:latin typeface="Arial Narrow" panose="020B0606020202030204" pitchFamily="34" charset="0"/>
              </a:rPr>
              <a:t>55% more likely to enroll in college</a:t>
            </a:r>
          </a:p>
          <a:p>
            <a:endParaRPr lang="en-US" sz="800" dirty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C00000"/>
                </a:solidFill>
                <a:latin typeface="Arial Narrow" panose="020B0606020202030204" pitchFamily="34" charset="0"/>
              </a:rPr>
              <a:t>78% more likely to volunteer regularly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en-US" sz="800" dirty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C00000"/>
                </a:solidFill>
                <a:latin typeface="Arial Narrow" panose="020B0606020202030204" pitchFamily="34" charset="0"/>
              </a:rPr>
              <a:t>130% more likely to hold leadership positions</a:t>
            </a:r>
          </a:p>
        </p:txBody>
      </p:sp>
    </p:spTree>
    <p:extLst>
      <p:ext uri="{BB962C8B-B14F-4D97-AF65-F5344CB8AC3E}">
        <p14:creationId xmlns:p14="http://schemas.microsoft.com/office/powerpoint/2010/main" val="1853501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613752"/>
              </p:ext>
            </p:extLst>
          </p:nvPr>
        </p:nvGraphicFramePr>
        <p:xfrm>
          <a:off x="76200" y="76200"/>
          <a:ext cx="8991600" cy="6705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77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76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579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455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65173">
                <a:tc gridSpan="5"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CHARTING STATUS</a:t>
                      </a:r>
                      <a:endParaRPr lang="en-US" sz="3200" b="1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solidFill>
                      <a:srgbClr val="F4D47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8242">
                <a:tc rowSpan="2">
                  <a:txBody>
                    <a:bodyPr/>
                    <a:lstStyle/>
                    <a:p>
                      <a:pPr algn="ctr"/>
                      <a:r>
                        <a:rPr lang="en-US" b="1" i="1" dirty="0">
                          <a:latin typeface="Arial Narrow" panose="020B0606020202030204" pitchFamily="34" charset="0"/>
                        </a:rPr>
                        <a:t>Student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i="1" baseline="0" dirty="0">
                          <a:latin typeface="Arial Narrow" panose="020B0606020202030204" pitchFamily="34" charset="0"/>
                        </a:rPr>
                        <a:t>Current Status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0" i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1" i="1" baseline="0" dirty="0">
                          <a:latin typeface="Arial Narrow" panose="020B0606020202030204" pitchFamily="34" charset="0"/>
                        </a:rPr>
                        <a:t>Possible Sources of Positive Status</a:t>
                      </a:r>
                      <a:endParaRPr lang="en-US" b="1" i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1" i="1" dirty="0">
                          <a:latin typeface="Arial Narrow" panose="020B0606020202030204" pitchFamily="34" charset="0"/>
                        </a:rPr>
                        <a:t>Next</a:t>
                      </a:r>
                      <a:r>
                        <a:rPr lang="en-US" b="1" i="1" baseline="0" dirty="0">
                          <a:latin typeface="Arial Narrow" panose="020B0606020202030204" pitchFamily="34" charset="0"/>
                        </a:rPr>
                        <a:t> Steps</a:t>
                      </a:r>
                      <a:endParaRPr lang="en-US" b="1" i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91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1" baseline="0" dirty="0">
                          <a:latin typeface="Arial Narrow" panose="020B0606020202030204" pitchFamily="34" charset="0"/>
                        </a:rPr>
                        <a:t>Quality</a:t>
                      </a:r>
                      <a:endParaRPr lang="en-US" b="0" i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1" baseline="0" dirty="0">
                          <a:latin typeface="Arial Narrow" panose="020B0606020202030204" pitchFamily="34" charset="0"/>
                        </a:rPr>
                        <a:t>Source</a:t>
                      </a:r>
                      <a:endParaRPr lang="en-US" b="0" i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20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14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14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14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14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14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514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789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7930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200401" y="228599"/>
            <a:ext cx="3186592" cy="3850492"/>
          </a:xfrm>
          <a:ln w="38100"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Why does hope change the brain?</a:t>
            </a:r>
          </a:p>
          <a:p>
            <a:pPr marL="0" indent="0">
              <a:buNone/>
            </a:pPr>
            <a:endParaRPr lang="en-US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What actions might I take?</a:t>
            </a:r>
          </a:p>
        </p:txBody>
      </p:sp>
      <p:pic>
        <p:nvPicPr>
          <p:cNvPr id="5126" name="Picture 6" descr="http://www.raisingareader.org/images/content/pagebuilder/ligh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0141">
            <a:off x="6188303" y="3758341"/>
            <a:ext cx="157910" cy="24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9033">
            <a:off x="1322005" y="5162797"/>
            <a:ext cx="1117354" cy="8568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6574488" y="228600"/>
            <a:ext cx="2438400" cy="3838214"/>
          </a:xfrm>
          <a:prstGeom prst="rect">
            <a:avLst/>
          </a:prstGeom>
          <a:ln w="38100">
            <a:solidFill>
              <a:srgbClr val="0070C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Who needs my actions?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066800" y="6085873"/>
            <a:ext cx="7834132" cy="772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 </a:t>
            </a:r>
            <a:r>
              <a:rPr lang="en-US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Increase </a:t>
            </a:r>
            <a:r>
              <a:rPr lang="en-US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HOPE</a:t>
            </a:r>
            <a:r>
              <a:rPr lang="en-US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</a:p>
        </p:txBody>
      </p:sp>
      <p:sp>
        <p:nvSpPr>
          <p:cNvPr id="13" name="5-Point Star 12"/>
          <p:cNvSpPr/>
          <p:nvPr/>
        </p:nvSpPr>
        <p:spPr>
          <a:xfrm>
            <a:off x="76200" y="5715001"/>
            <a:ext cx="1143000" cy="986258"/>
          </a:xfrm>
          <a:prstGeom prst="star5">
            <a:avLst/>
          </a:prstGeom>
          <a:solidFill>
            <a:srgbClr val="FF000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+mj-lt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54358" y="659415"/>
            <a:ext cx="3867857" cy="294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095" y="4176495"/>
            <a:ext cx="3335837" cy="25176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169518"/>
            <a:ext cx="2667000" cy="20051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8" descr="C:\Users\TPawloski\Desktop\cliparti1_students-clip-art_0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1" t="-3181" r="1081" b="60418"/>
          <a:stretch/>
        </p:blipFill>
        <p:spPr bwMode="auto">
          <a:xfrm>
            <a:off x="8530917" y="288779"/>
            <a:ext cx="444800" cy="24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" t="24267" r="74770" b="44695"/>
          <a:stretch/>
        </p:blipFill>
        <p:spPr bwMode="auto">
          <a:xfrm rot="21003493">
            <a:off x="165971" y="4154437"/>
            <a:ext cx="1209755" cy="118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7674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2285213"/>
              </p:ext>
            </p:extLst>
          </p:nvPr>
        </p:nvGraphicFramePr>
        <p:xfrm>
          <a:off x="76200" y="76200"/>
          <a:ext cx="8991600" cy="6705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77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76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579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455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65173">
                <a:tc gridSpan="5"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CHARTING HOPE</a:t>
                      </a:r>
                      <a:endParaRPr lang="en-US" sz="3200" b="1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solidFill>
                      <a:srgbClr val="ABFFD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8242">
                <a:tc rowSpan="2">
                  <a:txBody>
                    <a:bodyPr/>
                    <a:lstStyle/>
                    <a:p>
                      <a:pPr algn="ctr"/>
                      <a:r>
                        <a:rPr lang="en-US" b="1" i="1" dirty="0">
                          <a:latin typeface="Arial Narrow" panose="020B0606020202030204" pitchFamily="34" charset="0"/>
                        </a:rPr>
                        <a:t>Student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i="1" baseline="0" dirty="0">
                          <a:latin typeface="Arial Narrow" panose="020B0606020202030204" pitchFamily="34" charset="0"/>
                        </a:rPr>
                        <a:t>Hope Factors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0" i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1" i="1" baseline="0" dirty="0">
                          <a:latin typeface="Arial Narrow" panose="020B0606020202030204" pitchFamily="34" charset="0"/>
                        </a:rPr>
                        <a:t>Possible Strategies for Increasing Hope</a:t>
                      </a:r>
                      <a:endParaRPr lang="en-US" b="1" i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1" i="1" dirty="0">
                          <a:latin typeface="Arial Narrow" panose="020B0606020202030204" pitchFamily="34" charset="0"/>
                        </a:rPr>
                        <a:t>Next</a:t>
                      </a:r>
                      <a:r>
                        <a:rPr lang="en-US" b="1" i="1" baseline="0" dirty="0">
                          <a:latin typeface="Arial Narrow" panose="020B0606020202030204" pitchFamily="34" charset="0"/>
                        </a:rPr>
                        <a:t> Steps</a:t>
                      </a:r>
                      <a:endParaRPr lang="en-US" b="1" i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91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1" baseline="0" dirty="0">
                          <a:latin typeface="Arial Narrow" panose="020B0606020202030204" pitchFamily="34" charset="0"/>
                        </a:rPr>
                        <a:t>Source</a:t>
                      </a:r>
                      <a:endParaRPr lang="en-US" b="0" i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1" baseline="0" dirty="0">
                          <a:latin typeface="Arial Narrow" panose="020B0606020202030204" pitchFamily="34" charset="0"/>
                        </a:rPr>
                        <a:t>Value</a:t>
                      </a:r>
                      <a:endParaRPr lang="en-US" b="0" i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20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14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14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14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14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14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514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789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03275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353548" y="169858"/>
            <a:ext cx="3659340" cy="1658942"/>
          </a:xfrm>
          <a:ln w="38100"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How is proactive guidance different?</a:t>
            </a:r>
          </a:p>
          <a:p>
            <a:pPr marL="0" indent="0">
              <a:buNone/>
            </a:pPr>
            <a:endParaRPr lang="en-US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What actions might I take?</a:t>
            </a:r>
          </a:p>
        </p:txBody>
      </p:sp>
      <p:pic>
        <p:nvPicPr>
          <p:cNvPr id="5126" name="Picture 6" descr="http://www.raisingareader.org/images/content/pagebuilder/ligh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9099">
            <a:off x="8706538" y="1456856"/>
            <a:ext cx="269133" cy="29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634418"/>
            <a:ext cx="2623092" cy="19666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5353548" y="1935089"/>
            <a:ext cx="3659340" cy="1417711"/>
          </a:xfrm>
          <a:prstGeom prst="rect">
            <a:avLst/>
          </a:prstGeom>
          <a:ln w="38100">
            <a:solidFill>
              <a:srgbClr val="0070C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Who needs my actions?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066800" y="6085873"/>
            <a:ext cx="7834132" cy="772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 </a:t>
            </a:r>
            <a:r>
              <a:rPr lang="en-US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Utilize </a:t>
            </a:r>
            <a:r>
              <a:rPr lang="en-US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PROACTIVE GUIDANCE</a:t>
            </a:r>
            <a:r>
              <a:rPr lang="en-US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</a:p>
        </p:txBody>
      </p:sp>
      <p:sp>
        <p:nvSpPr>
          <p:cNvPr id="13" name="5-Point Star 12"/>
          <p:cNvSpPr/>
          <p:nvPr/>
        </p:nvSpPr>
        <p:spPr>
          <a:xfrm>
            <a:off x="76200" y="5715001"/>
            <a:ext cx="1143000" cy="986258"/>
          </a:xfrm>
          <a:prstGeom prst="star5">
            <a:avLst/>
          </a:prstGeom>
          <a:solidFill>
            <a:srgbClr val="FF000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+mj-lt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9856"/>
            <a:ext cx="2775492" cy="23744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0" y="2971800"/>
            <a:ext cx="2312970" cy="16763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019" y="3467100"/>
            <a:ext cx="3648397" cy="27177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701708"/>
            <a:ext cx="2013492" cy="1506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1" r="15315"/>
          <a:stretch/>
        </p:blipFill>
        <p:spPr bwMode="auto">
          <a:xfrm>
            <a:off x="106677" y="173573"/>
            <a:ext cx="2103123" cy="27128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8" descr="C:\Users\TPawloski\Desktop\cliparti1_students-clip-art_04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1" t="-3181" r="1081" b="60418"/>
          <a:stretch/>
        </p:blipFill>
        <p:spPr bwMode="auto">
          <a:xfrm>
            <a:off x="8453663" y="1935089"/>
            <a:ext cx="444800" cy="24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994" y="4797389"/>
            <a:ext cx="1475612" cy="130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60708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/>
          </p:cNvGraphicFramePr>
          <p:nvPr/>
        </p:nvGraphicFramePr>
        <p:xfrm>
          <a:off x="76200" y="76200"/>
          <a:ext cx="8991600" cy="64083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77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03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579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455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65173">
                <a:tc gridSpan="4"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CHARTING:  PROACTIVE GUIDANCE</a:t>
                      </a:r>
                      <a:endParaRPr lang="en-US" sz="3200" b="1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6427"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>
                          <a:latin typeface="Arial Narrow" panose="020B0606020202030204" pitchFamily="34" charset="0"/>
                        </a:rPr>
                        <a:t>Student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baseline="0" dirty="0">
                          <a:latin typeface="Arial Narrow" panose="020B0606020202030204" pitchFamily="34" charset="0"/>
                        </a:rPr>
                        <a:t>Current Strategies</a:t>
                      </a:r>
                      <a:endParaRPr lang="en-US" b="0" i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baseline="0" dirty="0">
                          <a:latin typeface="Arial Narrow" panose="020B0606020202030204" pitchFamily="34" charset="0"/>
                        </a:rPr>
                        <a:t>Possible Proactive Alternatives</a:t>
                      </a:r>
                      <a:endParaRPr lang="en-US" b="1" i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>
                          <a:latin typeface="Arial Narrow" panose="020B0606020202030204" pitchFamily="34" charset="0"/>
                        </a:rPr>
                        <a:t>Next</a:t>
                      </a:r>
                      <a:r>
                        <a:rPr lang="en-US" b="1" i="1" baseline="0" dirty="0">
                          <a:latin typeface="Arial Narrow" panose="020B0606020202030204" pitchFamily="34" charset="0"/>
                        </a:rPr>
                        <a:t> Steps</a:t>
                      </a:r>
                      <a:endParaRPr lang="en-US" b="1" i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20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14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144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144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14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14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514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789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5084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TPawloski\Desktop\2014-10-20_110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" r="3519"/>
          <a:stretch/>
        </p:blipFill>
        <p:spPr bwMode="auto">
          <a:xfrm>
            <a:off x="1752600" y="0"/>
            <a:ext cx="73914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033023" y="5293730"/>
            <a:ext cx="6980026" cy="922227"/>
          </a:xfrm>
          <a:ln w="38100"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Why are “ME” strategies critical?</a:t>
            </a:r>
          </a:p>
          <a:p>
            <a:pPr marL="0" indent="0">
              <a:buNone/>
            </a:pPr>
            <a:endParaRPr lang="en-US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6200" y="152400"/>
            <a:ext cx="1828800" cy="605573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What actions might I take?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066800" y="6085873"/>
            <a:ext cx="7834132" cy="772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 </a:t>
            </a:r>
            <a:r>
              <a:rPr lang="en-US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Employ </a:t>
            </a:r>
            <a:r>
              <a:rPr lang="en-US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‘ME’ </a:t>
            </a:r>
            <a:r>
              <a:rPr lang="en-US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strategies.</a:t>
            </a:r>
          </a:p>
        </p:txBody>
      </p:sp>
      <p:sp>
        <p:nvSpPr>
          <p:cNvPr id="13" name="5-Point Star 12"/>
          <p:cNvSpPr/>
          <p:nvPr/>
        </p:nvSpPr>
        <p:spPr>
          <a:xfrm>
            <a:off x="76200" y="5715001"/>
            <a:ext cx="1143000" cy="986258"/>
          </a:xfrm>
          <a:prstGeom prst="star5">
            <a:avLst/>
          </a:prstGeom>
          <a:solidFill>
            <a:srgbClr val="FF000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+mj-lt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5126" name="Picture 6" descr="http://www.raisingareader.org/images/content/pagebuilder/ligh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9099">
            <a:off x="1489624" y="5710023"/>
            <a:ext cx="329858" cy="37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829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665" y="122632"/>
          <a:ext cx="8839202" cy="67353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907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1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480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0558">
                <a:tc gridSpan="4"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CHARTING:  “ME” STRATEGIES</a:t>
                      </a:r>
                      <a:endParaRPr lang="en-US" sz="3200" b="1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6088"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>
                          <a:latin typeface="Arial Narrow" panose="020B0606020202030204" pitchFamily="34" charset="0"/>
                        </a:rPr>
                        <a:t>Strategy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baseline="0" dirty="0">
                          <a:latin typeface="Arial Narrow" panose="020B0606020202030204" pitchFamily="34" charset="0"/>
                        </a:rPr>
                        <a:t>Current Use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baseline="0" dirty="0">
                          <a:latin typeface="Arial Narrow" panose="020B0606020202030204" pitchFamily="34" charset="0"/>
                        </a:rPr>
                        <a:t>Strategies to Try</a:t>
                      </a:r>
                      <a:endParaRPr lang="en-US" b="1" i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>
                          <a:latin typeface="Arial Narrow" panose="020B0606020202030204" pitchFamily="34" charset="0"/>
                        </a:rPr>
                        <a:t>Outcomes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162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Vary Instructional Strategies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162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Use Collaborative Learning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5267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Use Rubrics, Formats, Templates, Models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162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Grow Mindsets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162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Follow 10 minute rule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8162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Assess the  ZPD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816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Assess Background Knowledge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816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Connect to Interests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1816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Grab</a:t>
                      </a:r>
                      <a:r>
                        <a:rPr lang="en-US" sz="1000" b="1" baseline="0" dirty="0"/>
                        <a:t> attention</a:t>
                      </a:r>
                      <a:endParaRPr lang="en-US" sz="1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18162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Offer Choices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3670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2400" y="76201"/>
            <a:ext cx="4191000" cy="1066799"/>
          </a:xfrm>
          <a:ln w="38100"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How do students’ goals change the way I view their behaviors?</a:t>
            </a:r>
          </a:p>
          <a:p>
            <a:pPr marL="0" indent="0">
              <a:buNone/>
            </a:pP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6" name="Picture 6" descr="http://www.raisingareader.org/images/content/pagebuilder/ligh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9099">
            <a:off x="8703324" y="702338"/>
            <a:ext cx="287082" cy="30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61789" y="3276600"/>
            <a:ext cx="1896704" cy="2657476"/>
          </a:xfrm>
          <a:prstGeom prst="rect">
            <a:avLst/>
          </a:prstGeom>
          <a:ln w="38100">
            <a:solidFill>
              <a:srgbClr val="0070C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Who needs my actions?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066800" y="6085873"/>
            <a:ext cx="7834132" cy="772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 </a:t>
            </a:r>
            <a:r>
              <a:rPr lang="en-US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Understand </a:t>
            </a:r>
            <a:r>
              <a:rPr lang="en-US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GOALS </a:t>
            </a:r>
            <a:r>
              <a:rPr lang="en-US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of misbehavior.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495800" y="76200"/>
            <a:ext cx="4531558" cy="1066800"/>
          </a:xfrm>
          <a:prstGeom prst="rect">
            <a:avLst/>
          </a:prstGeom>
          <a:ln w="38100">
            <a:solidFill>
              <a:srgbClr val="0070C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What actions might I take?</a:t>
            </a:r>
          </a:p>
        </p:txBody>
      </p:sp>
      <p:sp>
        <p:nvSpPr>
          <p:cNvPr id="13" name="5-Point Star 12"/>
          <p:cNvSpPr/>
          <p:nvPr/>
        </p:nvSpPr>
        <p:spPr>
          <a:xfrm>
            <a:off x="152400" y="5743106"/>
            <a:ext cx="1143000" cy="986258"/>
          </a:xfrm>
          <a:prstGeom prst="star5">
            <a:avLst/>
          </a:prstGeom>
          <a:solidFill>
            <a:srgbClr val="FF000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+mj-lt"/>
                <a:cs typeface="Arial" panose="020B0604020202020204" pitchFamily="34" charset="0"/>
              </a:rPr>
              <a:t>7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207929"/>
            <a:ext cx="6827083" cy="49997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7928"/>
            <a:ext cx="1950010" cy="1992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C:\Users\TPawloski\Desktop\cliparti1_students-clip-art_0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1" t="-3181" r="1081" b="60418"/>
          <a:stretch/>
        </p:blipFill>
        <p:spPr bwMode="auto">
          <a:xfrm>
            <a:off x="1657174" y="3276600"/>
            <a:ext cx="296503" cy="163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8662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741053" y="787508"/>
            <a:ext cx="2392733" cy="188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681313" y="4157886"/>
            <a:ext cx="2448373" cy="19049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709136" y="777266"/>
            <a:ext cx="2392732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756769" y="4139830"/>
            <a:ext cx="2448379" cy="1941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 rot="16200000">
            <a:off x="1219201" y="3147061"/>
            <a:ext cx="6781800" cy="53339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RESOURCES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b="9781"/>
          <a:stretch/>
        </p:blipFill>
        <p:spPr>
          <a:xfrm rot="16200000">
            <a:off x="-1255654" y="1342764"/>
            <a:ext cx="6781800" cy="414199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350230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3601825"/>
              </p:ext>
            </p:extLst>
          </p:nvPr>
        </p:nvGraphicFramePr>
        <p:xfrm>
          <a:off x="7257" y="3629"/>
          <a:ext cx="9144000" cy="69462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4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05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47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24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400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319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48631">
                <a:tc gridSpan="6"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CHARTING:  GOALS OF BEHAVIOR</a:t>
                      </a:r>
                      <a:endParaRPr lang="en-US" sz="3200" b="1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6340"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>
                          <a:latin typeface="Arial Narrow" panose="020B0606020202030204" pitchFamily="34" charset="0"/>
                        </a:rPr>
                        <a:t>Student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baseline="0" dirty="0">
                          <a:latin typeface="Arial Narrow" panose="020B0606020202030204" pitchFamily="34" charset="0"/>
                        </a:rPr>
                        <a:t>Observed Behavior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baseline="0" dirty="0">
                          <a:latin typeface="Arial Narrow" panose="020B0606020202030204" pitchFamily="34" charset="0"/>
                        </a:rPr>
                        <a:t>My Feelings</a:t>
                      </a:r>
                      <a:endParaRPr lang="en-US" b="1" i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>
                          <a:latin typeface="Arial Narrow" panose="020B0606020202030204" pitchFamily="34" charset="0"/>
                        </a:rPr>
                        <a:t>When Corrected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>
                          <a:latin typeface="Arial Narrow" panose="020B0606020202030204" pitchFamily="34" charset="0"/>
                        </a:rPr>
                        <a:t>Possible Goal of Behavior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>
                          <a:latin typeface="Arial Narrow" panose="020B0606020202030204" pitchFamily="34" charset="0"/>
                        </a:rPr>
                        <a:t>Next</a:t>
                      </a:r>
                      <a:r>
                        <a:rPr lang="en-US" b="1" i="1" baseline="0" dirty="0">
                          <a:latin typeface="Arial Narrow" panose="020B0606020202030204" pitchFamily="34" charset="0"/>
                        </a:rPr>
                        <a:t> Steps</a:t>
                      </a:r>
                      <a:endParaRPr lang="en-US" b="1" i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29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29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729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729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729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29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29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29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35200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679" y="300373"/>
            <a:ext cx="1834677" cy="160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http://www.raisingareader.org/images/content/pagebuilder/ligh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2989">
            <a:off x="4306389" y="1419502"/>
            <a:ext cx="261856" cy="28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28600" y="152400"/>
            <a:ext cx="4495800" cy="1755534"/>
          </a:xfrm>
          <a:ln w="38100"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What health issues impact learning and success?</a:t>
            </a:r>
          </a:p>
          <a:p>
            <a:pPr marL="0" indent="0">
              <a:buNone/>
            </a:pPr>
            <a:endParaRPr lang="en-US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What actions might I take?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545" y="4267200"/>
            <a:ext cx="3352496" cy="18660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4982586" y="152400"/>
            <a:ext cx="4044771" cy="1755534"/>
          </a:xfrm>
          <a:prstGeom prst="rect">
            <a:avLst/>
          </a:prstGeom>
          <a:ln w="38100">
            <a:solidFill>
              <a:srgbClr val="0070C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Who needs my actions?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066800" y="6085873"/>
            <a:ext cx="7834132" cy="772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 </a:t>
            </a:r>
            <a:r>
              <a:rPr lang="en-US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Support </a:t>
            </a:r>
            <a:r>
              <a:rPr lang="en-US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HEALTH </a:t>
            </a:r>
            <a:r>
              <a:rPr lang="en-US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needs.</a:t>
            </a:r>
          </a:p>
        </p:txBody>
      </p:sp>
      <p:sp>
        <p:nvSpPr>
          <p:cNvPr id="13" name="5-Point Star 12"/>
          <p:cNvSpPr/>
          <p:nvPr/>
        </p:nvSpPr>
        <p:spPr>
          <a:xfrm>
            <a:off x="152400" y="5743106"/>
            <a:ext cx="1143000" cy="986258"/>
          </a:xfrm>
          <a:prstGeom prst="star5">
            <a:avLst/>
          </a:prstGeom>
          <a:solidFill>
            <a:srgbClr val="FF000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+mj-lt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8" y="2111148"/>
            <a:ext cx="2514601" cy="19499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141288"/>
            <a:ext cx="2438400" cy="19499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8" descr="C:\Users\TPawloski\Desktop\cliparti1_students-clip-art_0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1" t="-3181" r="1081" b="60418"/>
          <a:stretch/>
        </p:blipFill>
        <p:spPr bwMode="auto">
          <a:xfrm>
            <a:off x="7421678" y="178062"/>
            <a:ext cx="444800" cy="24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4" y="4267200"/>
            <a:ext cx="1885951" cy="16463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141288"/>
            <a:ext cx="3312355" cy="24035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702868"/>
            <a:ext cx="2321757" cy="2026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76427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559" y="685800"/>
            <a:ext cx="3763690" cy="2286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656590" y="920012"/>
            <a:ext cx="6570983" cy="4953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3999" y="3581400"/>
            <a:ext cx="3566809" cy="25146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189359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" y="1"/>
          <a:ext cx="9143994" cy="68579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706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19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19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19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19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19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193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193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193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83779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718119">
                <a:tc gridSpan="10"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CHARTING:  HEALTH NEEDS</a:t>
                      </a:r>
                      <a:endParaRPr lang="en-US" sz="3200" b="1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8583"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>
                          <a:latin typeface="Arial Narrow" panose="020B0606020202030204" pitchFamily="34" charset="0"/>
                        </a:rPr>
                        <a:t>Student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50" b="0" i="0" baseline="0" dirty="0">
                          <a:latin typeface="+mn-lt"/>
                        </a:rPr>
                        <a:t>Nutrition</a:t>
                      </a:r>
                    </a:p>
                  </a:txBody>
                  <a:tcPr vert="vert270"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50" b="0" i="0" baseline="0" dirty="0">
                          <a:latin typeface="+mn-lt"/>
                        </a:rPr>
                        <a:t>Over Tired</a:t>
                      </a:r>
                      <a:endParaRPr lang="en-US" sz="1350" b="0" i="0" dirty="0">
                        <a:latin typeface="+mn-lt"/>
                      </a:endParaRPr>
                    </a:p>
                  </a:txBody>
                  <a:tcPr vert="vert270"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50" b="0" i="0" dirty="0">
                          <a:latin typeface="+mn-lt"/>
                        </a:rPr>
                        <a:t>Stress</a:t>
                      </a:r>
                    </a:p>
                  </a:txBody>
                  <a:tcPr vert="vert270"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50" b="0" i="0" dirty="0">
                          <a:latin typeface="+mn-lt"/>
                        </a:rPr>
                        <a:t>Asthma</a:t>
                      </a:r>
                    </a:p>
                  </a:txBody>
                  <a:tcPr vert="vert270"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50" b="0" i="0" dirty="0">
                          <a:latin typeface="+mn-lt"/>
                        </a:rPr>
                        <a:t>Alcohol/</a:t>
                      </a:r>
                    </a:p>
                    <a:p>
                      <a:pPr algn="ctr"/>
                      <a:r>
                        <a:rPr lang="en-US" sz="1350" b="0" i="0" dirty="0">
                          <a:latin typeface="+mn-lt"/>
                        </a:rPr>
                        <a:t>Drug</a:t>
                      </a:r>
                      <a:r>
                        <a:rPr lang="en-US" sz="1350" b="0" i="0" baseline="0" dirty="0">
                          <a:latin typeface="+mn-lt"/>
                        </a:rPr>
                        <a:t> </a:t>
                      </a:r>
                      <a:r>
                        <a:rPr lang="en-US" sz="1350" b="0" i="0" dirty="0">
                          <a:latin typeface="+mn-lt"/>
                        </a:rPr>
                        <a:t>Abuse</a:t>
                      </a:r>
                    </a:p>
                  </a:txBody>
                  <a:tcPr vert="vert270"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50" b="0" i="0" dirty="0">
                          <a:latin typeface="+mn-lt"/>
                        </a:rPr>
                        <a:t>Obesity</a:t>
                      </a:r>
                    </a:p>
                  </a:txBody>
                  <a:tcPr vert="vert270"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50" b="0" i="0" dirty="0">
                          <a:latin typeface="+mn-lt"/>
                        </a:rPr>
                        <a:t>Other Chronic Diseases</a:t>
                      </a:r>
                    </a:p>
                  </a:txBody>
                  <a:tcPr vert="vert270"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latin typeface="+mn-lt"/>
                        </a:rPr>
                        <a:t>Abuse</a:t>
                      </a:r>
                    </a:p>
                  </a:txBody>
                  <a:tcPr vert="vert270"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>
                          <a:latin typeface="Arial Narrow" panose="020B0606020202030204" pitchFamily="34" charset="0"/>
                        </a:rPr>
                        <a:t>Next</a:t>
                      </a:r>
                      <a:r>
                        <a:rPr lang="en-US" b="1" i="1" baseline="0" dirty="0">
                          <a:latin typeface="Arial Narrow" panose="020B0606020202030204" pitchFamily="34" charset="0"/>
                        </a:rPr>
                        <a:t> Steps</a:t>
                      </a:r>
                      <a:endParaRPr lang="en-US" b="1" i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89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891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891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891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89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89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189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189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28037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172200" y="4383052"/>
            <a:ext cx="2855156" cy="1757660"/>
          </a:xfrm>
          <a:ln w="38100"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needs my support?</a:t>
            </a:r>
            <a:b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</p:txBody>
      </p:sp>
      <p:pic>
        <p:nvPicPr>
          <p:cNvPr id="5126" name="Picture 6" descr="http://www.raisingareader.org/images/content/pagebuilder/ligh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9099">
            <a:off x="5708936" y="5800993"/>
            <a:ext cx="308292" cy="26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25506" y="4953000"/>
            <a:ext cx="5894294" cy="1222303"/>
          </a:xfrm>
          <a:prstGeom prst="rect">
            <a:avLst/>
          </a:prstGeom>
          <a:ln w="38100">
            <a:solidFill>
              <a:srgbClr val="0070C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Why are partnerships so important? </a:t>
            </a:r>
          </a:p>
          <a:p>
            <a:pPr marL="0" indent="0">
              <a:buNone/>
            </a:pPr>
            <a:endParaRPr lang="en-US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What actions might I take?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066800" y="6085873"/>
            <a:ext cx="7834132" cy="772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 </a:t>
            </a:r>
            <a:r>
              <a:rPr lang="en-US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Cultivate </a:t>
            </a:r>
            <a:r>
              <a:rPr lang="en-US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PARTNERSHIPS</a:t>
            </a:r>
            <a:r>
              <a:rPr lang="en-US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</a:p>
        </p:txBody>
      </p:sp>
      <p:sp>
        <p:nvSpPr>
          <p:cNvPr id="13" name="5-Point Star 12"/>
          <p:cNvSpPr/>
          <p:nvPr/>
        </p:nvSpPr>
        <p:spPr>
          <a:xfrm>
            <a:off x="152400" y="5743106"/>
            <a:ext cx="1143000" cy="986258"/>
          </a:xfrm>
          <a:prstGeom prst="star5">
            <a:avLst/>
          </a:prstGeom>
          <a:solidFill>
            <a:srgbClr val="FF000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+mj-lt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06" y="76199"/>
            <a:ext cx="5894294" cy="47244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451" y="2021264"/>
            <a:ext cx="2855157" cy="2280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8" t="5707" r="2412" b="19500"/>
          <a:stretch/>
        </p:blipFill>
        <p:spPr bwMode="auto">
          <a:xfrm>
            <a:off x="6152049" y="83269"/>
            <a:ext cx="2875307" cy="1909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217692"/>
            <a:ext cx="1371600" cy="551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C:\Users\TPawloski\Desktop\cliparti1_students-clip-art_0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1" t="-3181" r="1081" b="60418"/>
          <a:stretch/>
        </p:blipFill>
        <p:spPr bwMode="auto">
          <a:xfrm>
            <a:off x="8529808" y="4419600"/>
            <a:ext cx="444800" cy="24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5188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563562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/>
              <a:t>CHARTING:  Goal-Oriented Partnerships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04800" y="1752021"/>
            <a:ext cx="2362200" cy="1676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32590" y="2786189"/>
            <a:ext cx="3429000" cy="21467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84583" y="2482499"/>
            <a:ext cx="10054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prstClr val="black"/>
                </a:solidFill>
              </a:rPr>
              <a:t>Type 1 – Parenting 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11449" y="3205989"/>
            <a:ext cx="123783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prstClr val="black"/>
                </a:solidFill>
              </a:rPr>
              <a:t>Type 2 – Communicating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7601" y="3205989"/>
            <a:ext cx="18565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prstClr val="black"/>
                </a:solidFill>
              </a:rPr>
              <a:t>Type 6 – Collaborating with Community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42320" y="5616285"/>
            <a:ext cx="12442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prstClr val="black"/>
                </a:solidFill>
              </a:rPr>
              <a:t>Type 5 – Decision Making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88898" y="6496361"/>
            <a:ext cx="12971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prstClr val="black"/>
                </a:solidFill>
              </a:rPr>
              <a:t>Type 4 – Learning at Home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169156" y="5616285"/>
            <a:ext cx="112242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prstClr val="black"/>
                </a:solidFill>
              </a:rPr>
              <a:t>Type 3 – Volunteering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932590" y="2786189"/>
            <a:ext cx="40427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prstClr val="black"/>
                </a:solidFill>
              </a:rPr>
              <a:t>Goal: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922973" y="4714961"/>
            <a:ext cx="3429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prstClr val="black"/>
                </a:solidFill>
              </a:rPr>
              <a:t>Achievement – Behavior – Climate of Community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3429000" y="5042356"/>
            <a:ext cx="2362200" cy="1676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465990" y="1021543"/>
            <a:ext cx="2362200" cy="1676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478040" y="1752021"/>
            <a:ext cx="2362200" cy="1676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283346" y="4155329"/>
            <a:ext cx="2362200" cy="1676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478040" y="4155329"/>
            <a:ext cx="2362200" cy="1676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0689" y="6513490"/>
            <a:ext cx="2891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solidFill>
                  <a:prstClr val="black"/>
                </a:solidFill>
              </a:rPr>
              <a:t>Epstein, J.L., et.al.  School, Family, and Community Partnerships: Your Handbook for Action(2ndedition), Corwin, Thousand Oaks, CA, 2002. </a:t>
            </a:r>
          </a:p>
        </p:txBody>
      </p:sp>
    </p:spTree>
    <p:extLst>
      <p:ext uri="{BB962C8B-B14F-4D97-AF65-F5344CB8AC3E}">
        <p14:creationId xmlns:p14="http://schemas.microsoft.com/office/powerpoint/2010/main" val="42623171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://www.raisingareader.org/images/content/pagebuilder/ligh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9099">
            <a:off x="8369216" y="5356601"/>
            <a:ext cx="591198" cy="63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4944" y="4343401"/>
            <a:ext cx="3722928" cy="1617522"/>
          </a:xfrm>
          <a:ln w="38100"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What actions might I take?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066800" y="6085873"/>
            <a:ext cx="7834132" cy="772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 </a:t>
            </a:r>
            <a:r>
              <a:rPr lang="en-US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ALIGN </a:t>
            </a:r>
            <a:r>
              <a:rPr lang="en-US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instruction and assessment.</a:t>
            </a:r>
          </a:p>
        </p:txBody>
      </p:sp>
      <p:sp>
        <p:nvSpPr>
          <p:cNvPr id="13" name="5-Point Star 12"/>
          <p:cNvSpPr/>
          <p:nvPr/>
        </p:nvSpPr>
        <p:spPr>
          <a:xfrm>
            <a:off x="152400" y="5743106"/>
            <a:ext cx="1143000" cy="986258"/>
          </a:xfrm>
          <a:prstGeom prst="star5">
            <a:avLst/>
          </a:prstGeom>
          <a:solidFill>
            <a:srgbClr val="FF000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+mj-lt"/>
                <a:cs typeface="Arial" panose="020B0604020202020204" pitchFamily="34" charset="0"/>
              </a:rPr>
              <a:t>10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415" y="2284756"/>
            <a:ext cx="3114259" cy="18418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8" y="24293"/>
            <a:ext cx="5716864" cy="4221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183107"/>
            <a:ext cx="616346" cy="718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246189"/>
            <a:ext cx="5356128" cy="1929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2761457"/>
              </p:ext>
            </p:extLst>
          </p:nvPr>
        </p:nvGraphicFramePr>
        <p:xfrm>
          <a:off x="304800" y="3916807"/>
          <a:ext cx="3231189" cy="210312"/>
        </p:xfrm>
        <a:graphic>
          <a:graphicData uri="http://schemas.openxmlformats.org/drawingml/2006/table">
            <a:tbl>
              <a:tblPr firstRow="1" firstCol="1" bandRow="1"/>
              <a:tblGrid>
                <a:gridCol w="32311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What type of thinking is required?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4461940"/>
              </p:ext>
            </p:extLst>
          </p:nvPr>
        </p:nvGraphicFramePr>
        <p:xfrm>
          <a:off x="4116137" y="5857400"/>
          <a:ext cx="4911221" cy="210312"/>
        </p:xfrm>
        <a:graphic>
          <a:graphicData uri="http://schemas.openxmlformats.org/drawingml/2006/table">
            <a:tbl>
              <a:tblPr firstRow="1" firstCol="1" bandRow="1"/>
              <a:tblGrid>
                <a:gridCol w="49112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How deeply do you have to know the content?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Content Placeholder 2"/>
          <p:cNvSpPr txBox="1">
            <a:spLocks/>
          </p:cNvSpPr>
          <p:nvPr/>
        </p:nvSpPr>
        <p:spPr>
          <a:xfrm>
            <a:off x="5731732" y="85899"/>
            <a:ext cx="3295626" cy="4160292"/>
          </a:xfrm>
          <a:prstGeom prst="rect">
            <a:avLst/>
          </a:prstGeom>
          <a:ln w="38100">
            <a:solidFill>
              <a:srgbClr val="0070C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Why is alignment </a:t>
            </a:r>
          </a:p>
          <a:p>
            <a:pPr marL="0" indent="0">
              <a:buNone/>
            </a:pP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important?</a:t>
            </a:r>
          </a:p>
          <a:p>
            <a:pPr marL="0" indent="0">
              <a:buNone/>
            </a:pPr>
            <a:endParaRPr lang="en-US" sz="1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4254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-1" y="-6"/>
          <a:ext cx="9144001" cy="6892322"/>
        </p:xfrm>
        <a:graphic>
          <a:graphicData uri="http://schemas.openxmlformats.org/drawingml/2006/table">
            <a:tbl>
              <a:tblPr firstRow="1" firstCol="1" bandRow="1"/>
              <a:tblGrid>
                <a:gridCol w="1143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689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320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3094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CHARTING:  ALIGNING INSTRUCTION WITH STANDARDS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6894" marR="26894" marT="37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01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Standard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894" marR="26894" marT="37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 marL="26894" marR="26894" marT="37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074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Revised Bloom’s Taxonomy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894" marR="26894" marT="37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F46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Webb’s Depth of Knowledge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074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Cognitive Level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894" marR="26894" marT="37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BC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Rigor Level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9351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894" marR="26894" marT="37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0174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Justification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894" marR="26894" marT="37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FA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Justification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48429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26894" marR="26894" marT="37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4939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Type of Knowledge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894" marR="26894" marT="37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FA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Instructional</a:t>
                      </a:r>
                      <a:r>
                        <a:rPr lang="en-US" sz="1800" b="1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Strategies</a:t>
                      </a:r>
                      <a:r>
                        <a:rPr lang="en-US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009351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26894" marR="26894" marT="37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0174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Justification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894" marR="26894" marT="37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FA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87336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US" sz="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US" sz="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US" sz="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894" marR="26894" marT="37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239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515"/>
    </mc:Choice>
    <mc:Fallback xmlns="">
      <p:transition spd="slow" advTm="123515"/>
    </mc:Fallback>
  </mc:AlternateContent>
  <p:extLst>
    <p:ext uri="{3A86A75C-4F4B-4683-9AE1-C65F6400EC91}">
      <p14:laserTraceLst xmlns:p14="http://schemas.microsoft.com/office/powerpoint/2010/main">
        <p14:tracePtLst>
          <p14:tracePt t="10322" x="3663950" y="2165350"/>
          <p14:tracePt t="10459" x="3657600" y="2165350"/>
          <p14:tracePt t="10467" x="3651250" y="2165350"/>
          <p14:tracePt t="10475" x="3632200" y="2159000"/>
          <p14:tracePt t="10483" x="3594100" y="2146300"/>
          <p14:tracePt t="10499" x="3517900" y="2146300"/>
          <p14:tracePt t="10515" x="3365500" y="2146300"/>
          <p14:tracePt t="10539" x="3244850" y="2146300"/>
          <p14:tracePt t="10548" x="3143250" y="2146300"/>
          <p14:tracePt t="10565" x="3060700" y="2146300"/>
          <p14:tracePt t="10587" x="2940050" y="2146300"/>
          <p14:tracePt t="10603" x="2774950" y="2146300"/>
          <p14:tracePt t="10619" x="2603500" y="2152650"/>
          <p14:tracePt t="10632" x="2419350" y="2165350"/>
          <p14:tracePt t="10651" x="2266950" y="2184400"/>
          <p14:tracePt t="10667" x="2184400" y="2184400"/>
          <p14:tracePt t="10681" x="2120900" y="2184400"/>
          <p14:tracePt t="10698" x="2044700" y="2184400"/>
          <p14:tracePt t="10715" x="1943100" y="2184400"/>
          <p14:tracePt t="10731" x="1873250" y="2197100"/>
          <p14:tracePt t="10748" x="1809750" y="2216150"/>
          <p14:tracePt t="10765" x="1752600" y="2222500"/>
          <p14:tracePt t="10781" x="1708150" y="2222500"/>
          <p14:tracePt t="10798" x="1682750" y="2222500"/>
          <p14:tracePt t="10815" x="1651000" y="2222500"/>
          <p14:tracePt t="10831" x="1631950" y="2222500"/>
          <p14:tracePt t="10848" x="1606550" y="2222500"/>
          <p14:tracePt t="10865" x="1568450" y="2228850"/>
          <p14:tracePt t="10881" x="1543050" y="2235200"/>
          <p14:tracePt t="10898" x="1530350" y="2235200"/>
          <p14:tracePt t="10915" x="1504950" y="2235200"/>
          <p14:tracePt t="10931" x="1479550" y="2235200"/>
          <p14:tracePt t="10948" x="1473200" y="2235200"/>
          <p14:tracePt t="10995" x="1466850" y="2235200"/>
          <p14:tracePt t="11107" x="1479550" y="2235200"/>
          <p14:tracePt t="11115" x="1524000" y="2235200"/>
          <p14:tracePt t="11123" x="1536700" y="2235200"/>
          <p14:tracePt t="11131" x="1600200" y="2235200"/>
          <p14:tracePt t="11148" x="1714500" y="2235200"/>
          <p14:tracePt t="11165" x="1828800" y="2209800"/>
          <p14:tracePt t="11181" x="1892300" y="2203450"/>
          <p14:tracePt t="11198" x="1974850" y="2197100"/>
          <p14:tracePt t="11215" x="2051050" y="2197100"/>
          <p14:tracePt t="11231" x="2139950" y="2197100"/>
          <p14:tracePt t="11248" x="2190750" y="2197100"/>
          <p14:tracePt t="11265" x="2254250" y="2197100"/>
          <p14:tracePt t="11281" x="2324100" y="2197100"/>
          <p14:tracePt t="11298" x="2381250" y="2197100"/>
          <p14:tracePt t="11315" x="2444750" y="2197100"/>
          <p14:tracePt t="11331" x="2501900" y="2197100"/>
          <p14:tracePt t="11348" x="2571750" y="2197100"/>
          <p14:tracePt t="11365" x="2667000" y="2197100"/>
          <p14:tracePt t="11381" x="2749550" y="2209800"/>
          <p14:tracePt t="11398" x="2838450" y="2228850"/>
          <p14:tracePt t="11415" x="2940050" y="2228850"/>
          <p14:tracePt t="11431" x="3060700" y="2235200"/>
          <p14:tracePt t="11448" x="3181350" y="2235200"/>
          <p14:tracePt t="11465" x="3308350" y="2235200"/>
          <p14:tracePt t="11481" x="3441700" y="2235200"/>
          <p14:tracePt t="11498" x="3562350" y="2235200"/>
          <p14:tracePt t="11515" x="3733800" y="2235200"/>
          <p14:tracePt t="11531" x="3822700" y="2235200"/>
          <p14:tracePt t="11548" x="3892550" y="2235200"/>
          <p14:tracePt t="11565" x="3949700" y="2235200"/>
          <p14:tracePt t="11581" x="4013200" y="2235200"/>
          <p14:tracePt t="11598" x="4102100" y="2235200"/>
          <p14:tracePt t="11615" x="4222750" y="2235200"/>
          <p14:tracePt t="11631" x="4330700" y="2235200"/>
          <p14:tracePt t="11648" x="4381500" y="2235200"/>
          <p14:tracePt t="11665" x="4394200" y="2235200"/>
          <p14:tracePt t="11819" x="4368800" y="2235200"/>
          <p14:tracePt t="11827" x="4337050" y="2235200"/>
          <p14:tracePt t="11835" x="4298950" y="2247900"/>
          <p14:tracePt t="11843" x="4235450" y="2247900"/>
          <p14:tracePt t="11851" x="4083050" y="2247900"/>
          <p14:tracePt t="11864" x="3943350" y="2247900"/>
          <p14:tracePt t="11881" x="3778250" y="2247900"/>
          <p14:tracePt t="11898" x="3606800" y="2247900"/>
          <p14:tracePt t="11915" x="3327400" y="2247900"/>
          <p14:tracePt t="11931" x="3130550" y="2247900"/>
          <p14:tracePt t="11948" x="2908300" y="2247900"/>
          <p14:tracePt t="11965" x="2692400" y="2247900"/>
          <p14:tracePt t="11981" x="2552700" y="2247900"/>
          <p14:tracePt t="11998" x="2451100" y="2247900"/>
          <p14:tracePt t="12015" x="2393950" y="2247900"/>
          <p14:tracePt t="12032" x="2343150" y="2247900"/>
          <p14:tracePt t="12048" x="2279650" y="2247900"/>
          <p14:tracePt t="12065" x="2178050" y="2247900"/>
          <p14:tracePt t="12081" x="2057400" y="2260600"/>
          <p14:tracePt t="12098" x="1962150" y="2266950"/>
          <p14:tracePt t="12115" x="1917700" y="2273300"/>
          <p14:tracePt t="12251" x="1949450" y="2273300"/>
          <p14:tracePt t="12260" x="2038350" y="2254250"/>
          <p14:tracePt t="12267" x="2152650" y="2235200"/>
          <p14:tracePt t="12275" x="2273300" y="2203450"/>
          <p14:tracePt t="12283" x="2425700" y="2197100"/>
          <p14:tracePt t="12298" x="2546350" y="2197100"/>
          <p14:tracePt t="12315" x="2692400" y="2197100"/>
          <p14:tracePt t="12331" x="2787650" y="2197100"/>
          <p14:tracePt t="12348" x="2921000" y="2197100"/>
          <p14:tracePt t="12365" x="3060700" y="2209800"/>
          <p14:tracePt t="12381" x="3187700" y="2222500"/>
          <p14:tracePt t="12398" x="3289300" y="2241550"/>
          <p14:tracePt t="12415" x="3378200" y="2247900"/>
          <p14:tracePt t="12431" x="3435350" y="2254250"/>
          <p14:tracePt t="12448" x="3454400" y="2260600"/>
          <p14:tracePt t="12465" x="3467100" y="2260600"/>
          <p14:tracePt t="12507" x="3473450" y="2260600"/>
          <p14:tracePt t="12701" x="0" y="0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://www.raisingareader.org/images/content/pagebuilder/ligh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9099">
            <a:off x="8712299" y="1324550"/>
            <a:ext cx="295599" cy="31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1" b="39443"/>
          <a:stretch/>
        </p:blipFill>
        <p:spPr bwMode="auto">
          <a:xfrm>
            <a:off x="1785939" y="2982904"/>
            <a:ext cx="7343365" cy="374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28272" y="76200"/>
            <a:ext cx="1776729" cy="3733800"/>
          </a:xfrm>
          <a:ln w="38100"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What influences motivation?</a:t>
            </a:r>
          </a:p>
          <a:p>
            <a:pPr marL="0" indent="0">
              <a:buNone/>
            </a:pPr>
            <a:endParaRPr lang="en-US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What actions might I take?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29989" y="3886200"/>
            <a:ext cx="1775012" cy="2074963"/>
          </a:xfrm>
          <a:prstGeom prst="rect">
            <a:avLst/>
          </a:prstGeom>
          <a:ln w="38100">
            <a:solidFill>
              <a:srgbClr val="0070C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needs my support?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066800" y="6085873"/>
            <a:ext cx="7834132" cy="772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 </a:t>
            </a:r>
            <a:r>
              <a:rPr lang="en-US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MOTIVATE. </a:t>
            </a:r>
            <a:endParaRPr lang="en-US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3" name="5-Point Star 12"/>
          <p:cNvSpPr/>
          <p:nvPr/>
        </p:nvSpPr>
        <p:spPr>
          <a:xfrm>
            <a:off x="129988" y="5743106"/>
            <a:ext cx="1143000" cy="986258"/>
          </a:xfrm>
          <a:prstGeom prst="star5">
            <a:avLst/>
          </a:prstGeom>
          <a:solidFill>
            <a:srgbClr val="FF000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+mj-lt"/>
                <a:cs typeface="Arial" panose="020B0604020202020204" pitchFamily="34" charset="0"/>
              </a:rPr>
              <a:t>11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99" t="61148" r="36027" b="12364"/>
          <a:stretch/>
        </p:blipFill>
        <p:spPr bwMode="auto">
          <a:xfrm>
            <a:off x="5457622" y="4118"/>
            <a:ext cx="3686378" cy="281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C:\Users\TPawloski\Desktop\cliparti1_students-clip-art_0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1" t="-3181" r="1081" b="60418"/>
          <a:stretch/>
        </p:blipFill>
        <p:spPr bwMode="auto">
          <a:xfrm>
            <a:off x="1538102" y="5724642"/>
            <a:ext cx="304801" cy="16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sp.yimg.com/ib/th?id=HN.608039594283630894&amp;pid=15.1&amp;P=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812" y="5724642"/>
            <a:ext cx="793879" cy="99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www.learningandteaching.info/learning/graphics/zpd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370" y="5725681"/>
            <a:ext cx="1376371" cy="96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2561" y="61245"/>
            <a:ext cx="664257" cy="9840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86818" y="76200"/>
            <a:ext cx="2586517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Ask yourself…</a:t>
            </a:r>
          </a:p>
          <a:p>
            <a:pPr algn="ctr"/>
            <a:r>
              <a:rPr lang="en-US" sz="1400" b="1" dirty="0"/>
              <a:t>Would you be teaching to an empty room if they did not have to be there?</a:t>
            </a:r>
          </a:p>
        </p:txBody>
      </p:sp>
      <p:pic>
        <p:nvPicPr>
          <p:cNvPr id="20" name="Picture 6" descr="http://www.raisingareader.org/images/content/pagebuilder/light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7703">
            <a:off x="1657153" y="3462052"/>
            <a:ext cx="221926" cy="239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0" y="1219200"/>
            <a:ext cx="2625639" cy="1723549"/>
          </a:xfrm>
          <a:prstGeom prst="rect">
            <a:avLst/>
          </a:prstGeom>
          <a:noFill/>
          <a:ln w="28575">
            <a:solidFill>
              <a:srgbClr val="99CCFF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latin typeface="Arial Narrow" panose="020B0606020202030204" pitchFamily="34" charset="0"/>
              </a:rPr>
              <a:t>How important is VALUE?</a:t>
            </a:r>
          </a:p>
          <a:p>
            <a:pPr algn="ctr"/>
            <a:endParaRPr lang="en-US" sz="10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dirty="0">
                <a:solidFill>
                  <a:srgbClr val="FF0000"/>
                </a:solidFill>
                <a:latin typeface="Arial Narrow" panose="020B0606020202030204" pitchFamily="34" charset="0"/>
              </a:rPr>
              <a:t>It is </a:t>
            </a:r>
          </a:p>
          <a:p>
            <a:pPr algn="ctr"/>
            <a:r>
              <a:rPr lang="en-US" u="sng" dirty="0">
                <a:solidFill>
                  <a:srgbClr val="FF0000"/>
                </a:solidFill>
                <a:latin typeface="Arial Narrow" panose="020B0606020202030204" pitchFamily="34" charset="0"/>
              </a:rPr>
              <a:t>neurobiologically impossible 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Arial Narrow" panose="020B0606020202030204" pitchFamily="34" charset="0"/>
              </a:rPr>
              <a:t>to  think deeply about things 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Arial Narrow" panose="020B0606020202030204" pitchFamily="34" charset="0"/>
              </a:rPr>
              <a:t>you do not care about</a:t>
            </a:r>
            <a:r>
              <a:rPr lang="en-US" sz="1600" dirty="0">
                <a:solidFill>
                  <a:srgbClr val="FF0000"/>
                </a:solidFill>
                <a:latin typeface="Arial Narrow" panose="020B0606020202030204" pitchFamily="34" charset="0"/>
              </a:rPr>
              <a:t>!</a:t>
            </a:r>
          </a:p>
          <a:p>
            <a:pPr algn="ctr"/>
            <a:endParaRPr lang="en-US" sz="8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0489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40052" y="-917347"/>
            <a:ext cx="6863895" cy="868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892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://www.raisingareader.org/images/content/pagebuilder/ligh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9099">
            <a:off x="3324461" y="1087937"/>
            <a:ext cx="363105" cy="39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76200"/>
            <a:ext cx="6781800" cy="71596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The Science of Learning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2895600" cy="21753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26" y="2460123"/>
            <a:ext cx="2892894" cy="2165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674233" y="6284489"/>
            <a:ext cx="6867765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Change the experience, and you’ll change the brain!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020994" y="791320"/>
            <a:ext cx="2970606" cy="3165164"/>
          </a:xfrm>
          <a:ln w="38100"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What is the science of learning?</a:t>
            </a:r>
          </a:p>
          <a:p>
            <a:pPr marL="0" indent="0">
              <a:buNone/>
            </a:pP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How do brains change?</a:t>
            </a:r>
          </a:p>
          <a:p>
            <a:pPr marL="0" indent="0">
              <a:buNone/>
            </a:pP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How does this change my opportunities as a teacher?</a:t>
            </a:r>
          </a:p>
          <a:p>
            <a:pPr marL="0" indent="0">
              <a:buNone/>
            </a:pP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7368" y="5513567"/>
            <a:ext cx="1275129" cy="78992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3283345" y="5556595"/>
            <a:ext cx="4135735" cy="746893"/>
          </a:xfrm>
          <a:prstGeom prst="rect">
            <a:avLst/>
          </a:prstGeom>
          <a:ln w="76200">
            <a:solidFill>
              <a:srgbClr val="00B05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Now we know that brains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can and do change every day.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3345" y="4553053"/>
            <a:ext cx="1284814" cy="83015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8452" y="4558247"/>
            <a:ext cx="1464024" cy="8221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82427" y="4553053"/>
            <a:ext cx="1200607" cy="81628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534" y="4553053"/>
            <a:ext cx="1339835" cy="817050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3188621" y="4031736"/>
            <a:ext cx="5802979" cy="48984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Electrical Impulses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654408"/>
            <a:ext cx="730184" cy="54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51948" y="4093919"/>
            <a:ext cx="1515477" cy="369332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Fire = Wire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086600" y="4079613"/>
            <a:ext cx="1522164" cy="369332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Use…or Lose!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51948" y="2701214"/>
            <a:ext cx="1644810" cy="12664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26" y="4700268"/>
            <a:ext cx="2907173" cy="2005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621" y="840931"/>
            <a:ext cx="2770119" cy="17724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72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/>
          </p:cNvGraphicFramePr>
          <p:nvPr/>
        </p:nvGraphicFramePr>
        <p:xfrm>
          <a:off x="76200" y="76200"/>
          <a:ext cx="9067800" cy="67817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41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27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00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48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285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18631">
                <a:tc gridSpan="5"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CHARTING:</a:t>
                      </a:r>
                      <a:r>
                        <a:rPr lang="en-US" sz="3200" b="1" baseline="0" dirty="0"/>
                        <a:t> </a:t>
                      </a:r>
                      <a:r>
                        <a:rPr lang="en-US" sz="3200" b="1" dirty="0"/>
                        <a:t> VALUE</a:t>
                      </a:r>
                      <a:endParaRPr lang="en-US" sz="3200" b="1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solidFill>
                      <a:srgbClr val="FEC2C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07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1" dirty="0">
                          <a:latin typeface="Arial Narrow" panose="020B0606020202030204" pitchFamily="34" charset="0"/>
                        </a:rPr>
                        <a:t>Student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1" baseline="0" dirty="0">
                          <a:latin typeface="Arial Narrow" panose="020B0606020202030204" pitchFamily="34" charset="0"/>
                        </a:rPr>
                        <a:t>Current Value for Learning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1" baseline="0" dirty="0">
                          <a:latin typeface="Arial Narrow" panose="020B0606020202030204" pitchFamily="34" charset="0"/>
                        </a:rPr>
                        <a:t>Evidence</a:t>
                      </a:r>
                      <a:endParaRPr lang="en-US" b="1" i="1" dirty="0">
                        <a:latin typeface="Arial Narrow" panose="020B0606020202030204" pitchFamily="34" charset="0"/>
                      </a:endParaRPr>
                    </a:p>
                    <a:p>
                      <a:pPr algn="ctr"/>
                      <a:endParaRPr lang="en-US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1" baseline="0" dirty="0">
                          <a:latin typeface="Arial Narrow" panose="020B0606020202030204" pitchFamily="34" charset="0"/>
                        </a:rPr>
                        <a:t>Possible Strategies for Increasing Value</a:t>
                      </a:r>
                      <a:endParaRPr lang="en-US" b="1" i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1" dirty="0">
                          <a:latin typeface="Arial Narrow" panose="020B0606020202030204" pitchFamily="34" charset="0"/>
                        </a:rPr>
                        <a:t>Next</a:t>
                      </a:r>
                      <a:r>
                        <a:rPr lang="en-US" b="1" i="1" baseline="0" dirty="0">
                          <a:latin typeface="Arial Narrow" panose="020B0606020202030204" pitchFamily="34" charset="0"/>
                        </a:rPr>
                        <a:t> Steps</a:t>
                      </a:r>
                      <a:endParaRPr lang="en-US" b="1" i="1" dirty="0">
                        <a:latin typeface="Arial Narrow" panose="020B0606020202030204" pitchFamily="34" charset="0"/>
                      </a:endParaRPr>
                    </a:p>
                    <a:p>
                      <a:pPr algn="ctr"/>
                      <a:endParaRPr lang="en-US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260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260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260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7260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7260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7260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0620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505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68926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/>
          </p:cNvGraphicFramePr>
          <p:nvPr/>
        </p:nvGraphicFramePr>
        <p:xfrm>
          <a:off x="76200" y="76200"/>
          <a:ext cx="9067800" cy="6781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65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00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48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285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09571">
                <a:tc gridSpan="5"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CHARTING: EXPECTANCY OF SUCCESS</a:t>
                      </a:r>
                      <a:endParaRPr lang="en-US" sz="3200" b="1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solidFill>
                      <a:srgbClr val="CAFFC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42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dirty="0">
                          <a:latin typeface="Arial Narrow" panose="020B0606020202030204" pitchFamily="34" charset="0"/>
                        </a:rPr>
                        <a:t>Student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baseline="0" dirty="0">
                          <a:latin typeface="Arial Narrow" panose="020B0606020202030204" pitchFamily="34" charset="0"/>
                        </a:rPr>
                        <a:t>Current Expectancy of Success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baseline="0" dirty="0">
                          <a:latin typeface="Arial Narrow" panose="020B0606020202030204" pitchFamily="34" charset="0"/>
                        </a:rPr>
                        <a:t>Evidence</a:t>
                      </a:r>
                      <a:endParaRPr lang="en-US" sz="1600" b="1" i="1" dirty="0">
                        <a:latin typeface="Arial Narrow" panose="020B0606020202030204" pitchFamily="34" charset="0"/>
                      </a:endParaRPr>
                    </a:p>
                    <a:p>
                      <a:pPr algn="ctr"/>
                      <a:endParaRPr lang="en-US" sz="1600" b="1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baseline="0" dirty="0">
                          <a:latin typeface="Arial Narrow" panose="020B0606020202030204" pitchFamily="34" charset="0"/>
                        </a:rPr>
                        <a:t>Possible Strategies for Increasing Expectancy</a:t>
                      </a:r>
                      <a:endParaRPr lang="en-US" sz="1600" b="1" i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dirty="0">
                          <a:latin typeface="Arial Narrow" panose="020B0606020202030204" pitchFamily="34" charset="0"/>
                        </a:rPr>
                        <a:t>Next</a:t>
                      </a:r>
                      <a:r>
                        <a:rPr lang="en-US" sz="1600" b="1" i="1" baseline="0" dirty="0">
                          <a:latin typeface="Arial Narrow" panose="020B0606020202030204" pitchFamily="34" charset="0"/>
                        </a:rPr>
                        <a:t> Steps</a:t>
                      </a:r>
                      <a:endParaRPr lang="en-US" sz="1600" b="1" i="1" dirty="0">
                        <a:latin typeface="Arial Narrow" panose="020B0606020202030204" pitchFamily="34" charset="0"/>
                      </a:endParaRPr>
                    </a:p>
                    <a:p>
                      <a:pPr algn="ctr"/>
                      <a:endParaRPr lang="en-US" sz="1600" b="1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078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078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078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8078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8078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8078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147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5850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36824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054" y="181085"/>
            <a:ext cx="3449042" cy="279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1" t="22198" r="35935" b="51710"/>
          <a:stretch/>
        </p:blipFill>
        <p:spPr bwMode="auto">
          <a:xfrm>
            <a:off x="3648562" y="1667192"/>
            <a:ext cx="1956492" cy="145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11" b="28268"/>
          <a:stretch/>
        </p:blipFill>
        <p:spPr bwMode="auto">
          <a:xfrm>
            <a:off x="3625702" y="3041563"/>
            <a:ext cx="5526088" cy="13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7"/>
          <a:stretch/>
        </p:blipFill>
        <p:spPr bwMode="auto">
          <a:xfrm>
            <a:off x="-1" y="3922647"/>
            <a:ext cx="3378569" cy="1806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3652820" y="1752600"/>
            <a:ext cx="1852037" cy="1288021"/>
          </a:xfrm>
          <a:prstGeom prst="rect">
            <a:avLst/>
          </a:prstGeom>
          <a:ln w="38100">
            <a:solidFill>
              <a:srgbClr val="0070C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1600" i="1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066800" y="6085873"/>
            <a:ext cx="7834132" cy="772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 </a:t>
            </a:r>
            <a:r>
              <a:rPr lang="en-US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Promote </a:t>
            </a:r>
            <a:r>
              <a:rPr lang="en-US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GROWTH MINDSETS</a:t>
            </a:r>
            <a:r>
              <a:rPr lang="en-US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</a:p>
        </p:txBody>
      </p:sp>
      <p:sp>
        <p:nvSpPr>
          <p:cNvPr id="13" name="5-Point Star 12"/>
          <p:cNvSpPr/>
          <p:nvPr/>
        </p:nvSpPr>
        <p:spPr>
          <a:xfrm>
            <a:off x="152400" y="5743106"/>
            <a:ext cx="1143000" cy="986258"/>
          </a:xfrm>
          <a:prstGeom prst="star5">
            <a:avLst/>
          </a:prstGeom>
          <a:solidFill>
            <a:srgbClr val="FF000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+mj-lt"/>
                <a:cs typeface="Arial" panose="020B0604020202020204" pitchFamily="34" charset="0"/>
              </a:rPr>
              <a:t>12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4" y="1828800"/>
            <a:ext cx="33033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133864" y="73246"/>
            <a:ext cx="5733536" cy="1597313"/>
          </a:xfrm>
          <a:prstGeom prst="rect">
            <a:avLst/>
          </a:prstGeom>
          <a:ln w="38100">
            <a:solidFill>
              <a:srgbClr val="0070C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Why are growth mindsets important?</a:t>
            </a:r>
          </a:p>
          <a:p>
            <a:pPr marL="0" indent="0">
              <a:buFont typeface="Arial" pitchFamily="34" charset="0"/>
              <a:buNone/>
            </a:pP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How do mindsets develop?</a:t>
            </a:r>
          </a:p>
          <a:p>
            <a:pPr marL="0" indent="0">
              <a:buFont typeface="Arial" pitchFamily="34" charset="0"/>
              <a:buNone/>
            </a:pP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What actions might I take?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194" y="4499375"/>
            <a:ext cx="2050466" cy="1736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327" y="650358"/>
            <a:ext cx="1384886" cy="926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1330">
            <a:off x="7110776" y="4336677"/>
            <a:ext cx="1930686" cy="1451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8291">
            <a:off x="5355828" y="4657724"/>
            <a:ext cx="1807205" cy="1344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938" y="5703303"/>
            <a:ext cx="1901502" cy="532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http://www.raisingareader.org/images/content/pagebuilder/light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9099">
            <a:off x="5509606" y="115775"/>
            <a:ext cx="269133" cy="29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8686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0884564"/>
              </p:ext>
            </p:extLst>
          </p:nvPr>
        </p:nvGraphicFramePr>
        <p:xfrm>
          <a:off x="76200" y="76200"/>
          <a:ext cx="8991605" cy="67818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77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88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06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97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146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84793">
                <a:tc gridSpan="5"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CHARTING MINDSETS</a:t>
                      </a:r>
                      <a:endParaRPr lang="en-US" sz="3200" b="1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solidFill>
                      <a:srgbClr val="F8FAB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0505">
                <a:tc rowSpan="2">
                  <a:txBody>
                    <a:bodyPr/>
                    <a:lstStyle/>
                    <a:p>
                      <a:pPr algn="ctr"/>
                      <a:r>
                        <a:rPr lang="en-US" b="1" i="1" dirty="0">
                          <a:latin typeface="Arial Narrow" panose="020B0606020202030204" pitchFamily="34" charset="0"/>
                        </a:rPr>
                        <a:t>Student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i="1" baseline="0" dirty="0">
                          <a:latin typeface="Arial Narrow" panose="020B0606020202030204" pitchFamily="34" charset="0"/>
                        </a:rPr>
                        <a:t>Current Mindset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0" i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1" i="1" baseline="0" dirty="0">
                          <a:latin typeface="Arial Narrow" panose="020B0606020202030204" pitchFamily="34" charset="0"/>
                        </a:rPr>
                        <a:t>Possible Strategies for a Growth Mindset</a:t>
                      </a:r>
                      <a:endParaRPr lang="en-US" b="1" i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1" i="1" dirty="0">
                          <a:latin typeface="Arial Narrow" panose="020B0606020202030204" pitchFamily="34" charset="0"/>
                        </a:rPr>
                        <a:t>Next</a:t>
                      </a:r>
                      <a:r>
                        <a:rPr lang="en-US" b="1" i="1" baseline="0" dirty="0">
                          <a:latin typeface="Arial Narrow" panose="020B0606020202030204" pitchFamily="34" charset="0"/>
                        </a:rPr>
                        <a:t> Steps</a:t>
                      </a:r>
                      <a:endParaRPr lang="en-US" b="1" i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1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1" baseline="0" dirty="0">
                          <a:latin typeface="Arial Narrow" panose="020B0606020202030204" pitchFamily="34" charset="0"/>
                        </a:rPr>
                        <a:t>Growth or Fixed</a:t>
                      </a:r>
                      <a:endParaRPr lang="en-US" b="0" i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1" baseline="0" dirty="0">
                          <a:latin typeface="Arial Narrow" panose="020B0606020202030204" pitchFamily="34" charset="0"/>
                        </a:rPr>
                        <a:t>Evidence</a:t>
                      </a:r>
                      <a:endParaRPr lang="en-US" b="0" i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695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558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558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558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558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558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558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9383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4707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43367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://www.raisingareader.org/images/content/pagebuilder/ligh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9099">
            <a:off x="3557775" y="1568208"/>
            <a:ext cx="261936" cy="28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95922" y="73007"/>
            <a:ext cx="3793638" cy="1858599"/>
          </a:xfrm>
          <a:ln w="38100"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What is background knowledge and </a:t>
            </a:r>
          </a:p>
          <a:p>
            <a:pPr marL="0" indent="0">
              <a:buNone/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how does it impact school success?</a:t>
            </a:r>
          </a:p>
          <a:p>
            <a:pPr marL="0" indent="0">
              <a:buNone/>
            </a:pPr>
            <a:endParaRPr lang="en-US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What actions might I take?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20762" y="2102685"/>
            <a:ext cx="3155838" cy="3840915"/>
          </a:xfrm>
          <a:prstGeom prst="rect">
            <a:avLst/>
          </a:prstGeom>
          <a:ln w="38100">
            <a:solidFill>
              <a:srgbClr val="0070C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needs my support?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066800" y="6085873"/>
            <a:ext cx="8077200" cy="772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 </a:t>
            </a:r>
            <a:r>
              <a:rPr lang="en-US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Build </a:t>
            </a:r>
            <a:r>
              <a:rPr lang="en-US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BACKGROUND KNOWLEDGE. </a:t>
            </a:r>
            <a:endParaRPr lang="en-US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3" name="5-Point Star 12"/>
          <p:cNvSpPr/>
          <p:nvPr/>
        </p:nvSpPr>
        <p:spPr>
          <a:xfrm>
            <a:off x="129988" y="5743106"/>
            <a:ext cx="1143000" cy="986258"/>
          </a:xfrm>
          <a:prstGeom prst="star5">
            <a:avLst/>
          </a:prstGeom>
          <a:solidFill>
            <a:srgbClr val="FF000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+mj-lt"/>
                <a:cs typeface="Arial" panose="020B0604020202020204" pitchFamily="34" charset="0"/>
              </a:rPr>
              <a:t>13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2882"/>
            <a:ext cx="2484680" cy="18887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394" y="4262584"/>
            <a:ext cx="2413081" cy="18126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193" y="2108354"/>
            <a:ext cx="2565482" cy="19248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025" y="2102685"/>
            <a:ext cx="2987390" cy="3983188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8" cstate="print"/>
          <a:srcRect l="13711" r="12598"/>
          <a:stretch/>
        </p:blipFill>
        <p:spPr bwMode="auto">
          <a:xfrm rot="750575">
            <a:off x="2563294" y="5061656"/>
            <a:ext cx="567913" cy="77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73007"/>
            <a:ext cx="2520841" cy="18585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8" descr="C:\Users\TPawloski\Desktop\cliparti1_students-clip-art_04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1" t="-3181" r="1081" b="60418"/>
          <a:stretch/>
        </p:blipFill>
        <p:spPr bwMode="auto">
          <a:xfrm>
            <a:off x="2707694" y="2143026"/>
            <a:ext cx="444800" cy="24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588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/>
          </p:cNvGraphicFramePr>
          <p:nvPr/>
        </p:nvGraphicFramePr>
        <p:xfrm>
          <a:off x="76200" y="76200"/>
          <a:ext cx="8991600" cy="67817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77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03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579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455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09766">
                <a:tc gridSpan="4"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CHARTING:  BACKGROUND</a:t>
                      </a:r>
                      <a:r>
                        <a:rPr lang="en-US" sz="3200" b="1" baseline="0" dirty="0"/>
                        <a:t> KNOWLEDGE</a:t>
                      </a:r>
                      <a:endParaRPr lang="en-US" sz="3200" b="1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7383"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>
                          <a:latin typeface="Arial Narrow" panose="020B0606020202030204" pitchFamily="34" charset="0"/>
                        </a:rPr>
                        <a:t>Student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baseline="0" dirty="0">
                          <a:latin typeface="Arial Narrow" panose="020B0606020202030204" pitchFamily="34" charset="0"/>
                        </a:rPr>
                        <a:t>Current Understanding</a:t>
                      </a:r>
                      <a:endParaRPr lang="en-US" b="0" i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baseline="0" dirty="0">
                          <a:latin typeface="Arial Narrow" panose="020B0606020202030204" pitchFamily="34" charset="0"/>
                        </a:rPr>
                        <a:t>Possible Ways to Build Background Knowledge</a:t>
                      </a:r>
                      <a:endParaRPr lang="en-US" b="1" i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>
                          <a:latin typeface="Arial Narrow" panose="020B0606020202030204" pitchFamily="34" charset="0"/>
                        </a:rPr>
                        <a:t>Next</a:t>
                      </a:r>
                      <a:r>
                        <a:rPr lang="en-US" b="1" i="1" baseline="0" dirty="0">
                          <a:latin typeface="Arial Narrow" panose="020B0606020202030204" pitchFamily="34" charset="0"/>
                        </a:rPr>
                        <a:t> Steps</a:t>
                      </a:r>
                      <a:endParaRPr lang="en-US" b="1" i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594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35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35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35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35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35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835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1273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644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01200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29988" y="2667000"/>
            <a:ext cx="6118412" cy="1447800"/>
          </a:xfrm>
          <a:ln w="38100"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How do executive functions influence school and life success?</a:t>
            </a:r>
          </a:p>
          <a:p>
            <a:pPr marL="0" indent="0">
              <a:buNone/>
            </a:pPr>
            <a:endParaRPr lang="en-US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What actions might I take?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421956" y="116249"/>
            <a:ext cx="2531995" cy="1864951"/>
          </a:xfrm>
          <a:prstGeom prst="rect">
            <a:avLst/>
          </a:prstGeom>
          <a:ln w="38100">
            <a:solidFill>
              <a:srgbClr val="0070C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needs my support?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066800" y="6085873"/>
            <a:ext cx="8077200" cy="772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 </a:t>
            </a:r>
            <a:r>
              <a:rPr lang="en-US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Grow </a:t>
            </a:r>
            <a:r>
              <a:rPr lang="en-US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Executive Function</a:t>
            </a:r>
            <a:r>
              <a:rPr lang="en-US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  <a:r>
              <a:rPr lang="en-US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endParaRPr lang="en-US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3" name="5-Point Star 12"/>
          <p:cNvSpPr/>
          <p:nvPr/>
        </p:nvSpPr>
        <p:spPr>
          <a:xfrm>
            <a:off x="129988" y="5743106"/>
            <a:ext cx="1143000" cy="986258"/>
          </a:xfrm>
          <a:prstGeom prst="star5">
            <a:avLst/>
          </a:prstGeom>
          <a:solidFill>
            <a:srgbClr val="FF000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+mj-lt"/>
                <a:cs typeface="Arial" panose="020B0604020202020204" pitchFamily="34" charset="0"/>
              </a:rPr>
              <a:t>14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665" y="4344380"/>
            <a:ext cx="2283308" cy="17973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317265"/>
            <a:ext cx="2487939" cy="1824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172" y="4335435"/>
            <a:ext cx="2195190" cy="18063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87" y="152400"/>
            <a:ext cx="3199289" cy="2362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8" descr="C:\Users\TPawloski\Desktop\cliparti1_students-clip-art_0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1" t="-3181" r="1081" b="60418"/>
          <a:stretch/>
        </p:blipFill>
        <p:spPr bwMode="auto">
          <a:xfrm>
            <a:off x="8493427" y="152400"/>
            <a:ext cx="444800" cy="24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://www.raisingareader.org/images/content/pagebuilder/light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9099">
            <a:off x="5875711" y="3761456"/>
            <a:ext cx="269133" cy="29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6" t="3323" r="4306" b="1656"/>
          <a:stretch/>
        </p:blipFill>
        <p:spPr bwMode="auto">
          <a:xfrm>
            <a:off x="6340362" y="2076448"/>
            <a:ext cx="2694771" cy="210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16249"/>
            <a:ext cx="2911362" cy="23983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7346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ED1536-FADA-4430-A9EB-766FDF107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657" y="0"/>
            <a:ext cx="917665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94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90"/>
    </mc:Choice>
    <mc:Fallback xmlns="">
      <p:transition spd="slow" advTm="2489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://www.raisingareader.org/images/content/pagebuilder/ligh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9099">
            <a:off x="6082158" y="1629678"/>
            <a:ext cx="226263" cy="24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575524" y="148061"/>
            <a:ext cx="3813990" cy="1756939"/>
          </a:xfrm>
          <a:ln w="38100"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What is memory trace and                              why does it matter?</a:t>
            </a:r>
            <a:endParaRPr lang="en-US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What actions might I take?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497828" y="148061"/>
            <a:ext cx="2515060" cy="1756939"/>
          </a:xfrm>
          <a:prstGeom prst="rect">
            <a:avLst/>
          </a:prstGeom>
          <a:ln w="38100">
            <a:solidFill>
              <a:srgbClr val="0070C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needs my support?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066800" y="6085873"/>
            <a:ext cx="6111249" cy="772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Build </a:t>
            </a:r>
            <a:r>
              <a:rPr lang="en-US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MEMORY TRACE</a:t>
            </a:r>
            <a:r>
              <a:rPr lang="en-US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.</a:t>
            </a:r>
          </a:p>
        </p:txBody>
      </p:sp>
      <p:sp>
        <p:nvSpPr>
          <p:cNvPr id="13" name="5-Point Star 12"/>
          <p:cNvSpPr/>
          <p:nvPr/>
        </p:nvSpPr>
        <p:spPr>
          <a:xfrm>
            <a:off x="76200" y="5715001"/>
            <a:ext cx="1143000" cy="986258"/>
          </a:xfrm>
          <a:prstGeom prst="star5">
            <a:avLst/>
          </a:prstGeom>
          <a:solidFill>
            <a:srgbClr val="FF000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cs typeface="Arial" panose="020B0604020202020204" pitchFamily="34" charset="0"/>
              </a:rPr>
              <a:t>15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83" y="228599"/>
            <a:ext cx="2348477" cy="16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" t="3789" r="2920"/>
          <a:stretch/>
        </p:blipFill>
        <p:spPr bwMode="auto">
          <a:xfrm>
            <a:off x="158953" y="3733800"/>
            <a:ext cx="2364614" cy="179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0" b="9623"/>
          <a:stretch/>
        </p:blipFill>
        <p:spPr bwMode="auto">
          <a:xfrm>
            <a:off x="6426267" y="4746539"/>
            <a:ext cx="2673008" cy="16933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53" y="1905000"/>
            <a:ext cx="2348476" cy="17574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8" descr="C:\Users\TPawloski\Desktop\cliparti1_students-clip-art_0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1" t="-3181" r="1081" b="60418"/>
          <a:stretch/>
        </p:blipFill>
        <p:spPr bwMode="auto">
          <a:xfrm>
            <a:off x="8336905" y="1490293"/>
            <a:ext cx="615513" cy="33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78">
            <a:off x="7705100" y="2161643"/>
            <a:ext cx="1414562" cy="188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3347">
            <a:off x="6536449" y="2508289"/>
            <a:ext cx="1495300" cy="2130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80"/>
          <a:stretch/>
        </p:blipFill>
        <p:spPr bwMode="auto">
          <a:xfrm>
            <a:off x="2617774" y="4805143"/>
            <a:ext cx="3736660" cy="140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0" t="5456" r="12624" b="6880"/>
          <a:stretch/>
        </p:blipFill>
        <p:spPr bwMode="auto">
          <a:xfrm>
            <a:off x="2575523" y="2032136"/>
            <a:ext cx="3922305" cy="277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91053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/>
          </p:cNvGraphicFramePr>
          <p:nvPr/>
        </p:nvGraphicFramePr>
        <p:xfrm>
          <a:off x="76200" y="76200"/>
          <a:ext cx="8991600" cy="6781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77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03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579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455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1196">
                <a:tc gridSpan="4"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CHARTING:  MEMORY</a:t>
                      </a:r>
                      <a:r>
                        <a:rPr lang="en-US" sz="3200" b="1" baseline="0" dirty="0"/>
                        <a:t> TRACE</a:t>
                      </a:r>
                      <a:endParaRPr lang="en-US" sz="3200" b="1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7637"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>
                          <a:latin typeface="Arial Narrow" panose="020B0606020202030204" pitchFamily="34" charset="0"/>
                        </a:rPr>
                        <a:t>Student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baseline="0" dirty="0">
                          <a:latin typeface="Arial Narrow" panose="020B0606020202030204" pitchFamily="34" charset="0"/>
                        </a:rPr>
                        <a:t>Current Abilities </a:t>
                      </a:r>
                      <a:endParaRPr lang="en-US" b="0" i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baseline="0" dirty="0">
                          <a:latin typeface="Arial Narrow" panose="020B0606020202030204" pitchFamily="34" charset="0"/>
                        </a:rPr>
                        <a:t>Possible Memory Building Strategies</a:t>
                      </a:r>
                      <a:endParaRPr lang="en-US" b="1" i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>
                          <a:latin typeface="Arial Narrow" panose="020B0606020202030204" pitchFamily="34" charset="0"/>
                        </a:rPr>
                        <a:t>Next</a:t>
                      </a:r>
                      <a:r>
                        <a:rPr lang="en-US" b="1" i="1" baseline="0" dirty="0">
                          <a:latin typeface="Arial Narrow" panose="020B0606020202030204" pitchFamily="34" charset="0"/>
                        </a:rPr>
                        <a:t> Steps</a:t>
                      </a:r>
                      <a:endParaRPr lang="en-US" b="1" i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436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10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103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103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10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10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010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3105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813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0564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/>
          <a:stretch/>
        </p:blipFill>
        <p:spPr bwMode="auto">
          <a:xfrm>
            <a:off x="0" y="-150496"/>
            <a:ext cx="9220200" cy="700849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46138"/>
          </a:xfrm>
          <a:prstGeom prst="rect">
            <a:avLst/>
          </a:prstGeom>
          <a:solidFill>
            <a:srgbClr val="00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prstClr val="black"/>
                </a:solidFill>
              </a:rPr>
              <a:t>CHARTING:  RESOURCES</a:t>
            </a:r>
          </a:p>
        </p:txBody>
      </p:sp>
    </p:spTree>
    <p:extLst>
      <p:ext uri="{BB962C8B-B14F-4D97-AF65-F5344CB8AC3E}">
        <p14:creationId xmlns:p14="http://schemas.microsoft.com/office/powerpoint/2010/main" val="10060060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://www.raisingareader.org/images/content/pagebuilder/ligh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9099">
            <a:off x="6211818" y="1531211"/>
            <a:ext cx="268285" cy="28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2400" y="216321"/>
            <a:ext cx="6400799" cy="1688679"/>
          </a:xfrm>
          <a:ln w="38100"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What are soft skills  and hidden rules and why do they matter?</a:t>
            </a:r>
          </a:p>
          <a:p>
            <a:pPr marL="0" indent="0">
              <a:buNone/>
            </a:pPr>
            <a:endParaRPr lang="en-US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What actions might I take?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781800" y="228599"/>
            <a:ext cx="2231088" cy="5919350"/>
          </a:xfrm>
          <a:prstGeom prst="rect">
            <a:avLst/>
          </a:prstGeom>
          <a:ln w="38100">
            <a:solidFill>
              <a:srgbClr val="0070C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needs my support?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066800" y="6085873"/>
            <a:ext cx="7834132" cy="772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Teach </a:t>
            </a:r>
            <a:r>
              <a:rPr lang="en-US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SOFT SKILLS </a:t>
            </a:r>
            <a:r>
              <a:rPr lang="en-US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and </a:t>
            </a:r>
            <a:r>
              <a:rPr lang="en-US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Hidden Rules</a:t>
            </a:r>
            <a:r>
              <a:rPr lang="en-US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.</a:t>
            </a:r>
          </a:p>
        </p:txBody>
      </p:sp>
      <p:sp>
        <p:nvSpPr>
          <p:cNvPr id="13" name="5-Point Star 12"/>
          <p:cNvSpPr/>
          <p:nvPr/>
        </p:nvSpPr>
        <p:spPr>
          <a:xfrm>
            <a:off x="76200" y="5715001"/>
            <a:ext cx="1143000" cy="986258"/>
          </a:xfrm>
          <a:prstGeom prst="star5">
            <a:avLst/>
          </a:prstGeom>
          <a:solidFill>
            <a:srgbClr val="FF000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cs typeface="Arial" panose="020B0604020202020204" pitchFamily="34" charset="0"/>
              </a:rPr>
              <a:t>16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03670"/>
            <a:ext cx="2484587" cy="18825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666" y="2003670"/>
            <a:ext cx="3825199" cy="2990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8520">
            <a:off x="14664" y="4139833"/>
            <a:ext cx="1017208" cy="1485698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 rotWithShape="1">
          <a:blip r:embed="rId6"/>
          <a:srcRect l="40529" t="23571" r="16854" b="22554"/>
          <a:stretch/>
        </p:blipFill>
        <p:spPr>
          <a:xfrm rot="542797">
            <a:off x="1245415" y="4047333"/>
            <a:ext cx="1358663" cy="96616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7" name="Picture 2" descr="C:\Users\TPawloski\Desktop\bucket fillers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0" t="44857" r="57499" b="24073"/>
          <a:stretch/>
        </p:blipFill>
        <p:spPr bwMode="auto">
          <a:xfrm rot="591154">
            <a:off x="1135101" y="5102206"/>
            <a:ext cx="1501101" cy="1149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402" y="5074890"/>
            <a:ext cx="970469" cy="116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C:\Users\TPawloski\Desktop\cliparti1_students-clip-art_04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1" t="-3181" r="1081" b="60418"/>
          <a:stretch/>
        </p:blipFill>
        <p:spPr bwMode="auto">
          <a:xfrm>
            <a:off x="8496694" y="342900"/>
            <a:ext cx="444800" cy="24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113090"/>
            <a:ext cx="1441017" cy="10979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329" y="5203809"/>
            <a:ext cx="1252537" cy="94414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3601871" y="5074890"/>
            <a:ext cx="1503529" cy="116423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601872" y="5074890"/>
            <a:ext cx="1503528" cy="116423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35495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" y="762000"/>
          <a:ext cx="9109124" cy="609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949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96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96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96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196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96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196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1967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1967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1967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1967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1967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1967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19673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19673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19673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19673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599418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</a:tblGrid>
              <a:tr h="101600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STUDENT</a:t>
                      </a:r>
                    </a:p>
                  </a:txBody>
                  <a:tcPr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Humility</a:t>
                      </a:r>
                    </a:p>
                  </a:txBody>
                  <a:tcPr vert="vert27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Forgiveness</a:t>
                      </a:r>
                    </a:p>
                  </a:txBody>
                  <a:tcPr vert="vert27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Empathy</a:t>
                      </a:r>
                    </a:p>
                  </a:txBody>
                  <a:tcPr vert="vert27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Optimism</a:t>
                      </a:r>
                    </a:p>
                  </a:txBody>
                  <a:tcPr vert="vert27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Compassion</a:t>
                      </a:r>
                    </a:p>
                  </a:txBody>
                  <a:tcPr vert="vert27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Sympathy</a:t>
                      </a:r>
                    </a:p>
                  </a:txBody>
                  <a:tcPr vert="vert27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Patience</a:t>
                      </a:r>
                    </a:p>
                  </a:txBody>
                  <a:tcPr vert="vert27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Shame</a:t>
                      </a:r>
                    </a:p>
                  </a:txBody>
                  <a:tcPr vert="vert27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Cooperation</a:t>
                      </a:r>
                    </a:p>
                  </a:txBody>
                  <a:tcPr vert="vert27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Gratitude</a:t>
                      </a:r>
                    </a:p>
                  </a:txBody>
                  <a:tcPr vert="vert27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Sadness</a:t>
                      </a:r>
                    </a:p>
                  </a:txBody>
                  <a:tcPr vert="vert270">
                    <a:solidFill>
                      <a:srgbClr val="A8FEA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Joy</a:t>
                      </a:r>
                    </a:p>
                  </a:txBody>
                  <a:tcPr vert="vert270">
                    <a:solidFill>
                      <a:srgbClr val="A8FEA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Disgust</a:t>
                      </a:r>
                    </a:p>
                  </a:txBody>
                  <a:tcPr vert="vert270">
                    <a:solidFill>
                      <a:srgbClr val="A8FEA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Anger</a:t>
                      </a:r>
                    </a:p>
                  </a:txBody>
                  <a:tcPr vert="vert270">
                    <a:solidFill>
                      <a:srgbClr val="A8FEA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Surprise</a:t>
                      </a:r>
                    </a:p>
                  </a:txBody>
                  <a:tcPr vert="vert270">
                    <a:solidFill>
                      <a:srgbClr val="A8FEA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Fear</a:t>
                      </a:r>
                    </a:p>
                  </a:txBody>
                  <a:tcPr vert="vert270">
                    <a:solidFill>
                      <a:srgbClr val="A8FE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NOTES</a:t>
                      </a:r>
                    </a:p>
                  </a:txBody>
                  <a:tcPr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" y="6458"/>
            <a:ext cx="9144000" cy="685800"/>
          </a:xfrm>
          <a:solidFill>
            <a:srgbClr val="FFFF66"/>
          </a:solidFill>
        </p:spPr>
        <p:txBody>
          <a:bodyPr>
            <a:normAutofit/>
          </a:bodyPr>
          <a:lstStyle/>
          <a:p>
            <a:r>
              <a:rPr lang="en-US" sz="2800" b="1" dirty="0"/>
              <a:t>CHARTING:  EMOTIONAL SKILLS, SOFT SKILLS, HIDDEN RULES</a:t>
            </a:r>
          </a:p>
        </p:txBody>
      </p:sp>
    </p:spTree>
    <p:extLst>
      <p:ext uri="{BB962C8B-B14F-4D97-AF65-F5344CB8AC3E}">
        <p14:creationId xmlns:p14="http://schemas.microsoft.com/office/powerpoint/2010/main" val="39265616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2399" y="152401"/>
            <a:ext cx="6517655" cy="1295399"/>
          </a:xfrm>
          <a:ln w="38100"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What is purposeful instruction?</a:t>
            </a:r>
          </a:p>
          <a:p>
            <a:pPr marL="0" indent="0">
              <a:buNone/>
            </a:pP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What actions might I take?</a:t>
            </a:r>
          </a:p>
        </p:txBody>
      </p:sp>
      <p:pic>
        <p:nvPicPr>
          <p:cNvPr id="24" name="Picture 2" descr="http://www.sausd.us/cms/lib5/CA01000471/Centricity/Domain/534/Rigor%20Relevance%20Chart%20jpe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65" y="4136020"/>
            <a:ext cx="2873704" cy="210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" t="3554" b="1938"/>
          <a:stretch/>
        </p:blipFill>
        <p:spPr bwMode="auto">
          <a:xfrm>
            <a:off x="6765305" y="3222807"/>
            <a:ext cx="2328615" cy="17696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066800" y="6085873"/>
            <a:ext cx="7834132" cy="772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PURPOSEFULLY </a:t>
            </a:r>
            <a:r>
              <a:rPr lang="en-US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teach.</a:t>
            </a:r>
          </a:p>
        </p:txBody>
      </p:sp>
      <p:sp>
        <p:nvSpPr>
          <p:cNvPr id="13" name="5-Point Star 12"/>
          <p:cNvSpPr/>
          <p:nvPr/>
        </p:nvSpPr>
        <p:spPr>
          <a:xfrm>
            <a:off x="76200" y="5715001"/>
            <a:ext cx="1143000" cy="986258"/>
          </a:xfrm>
          <a:prstGeom prst="star5">
            <a:avLst/>
          </a:prstGeom>
          <a:solidFill>
            <a:srgbClr val="FF000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cs typeface="Arial" panose="020B0604020202020204" pitchFamily="34" charset="0"/>
              </a:rPr>
              <a:t>17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868" y="3970554"/>
            <a:ext cx="2575048" cy="189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525" y="220006"/>
            <a:ext cx="1270067" cy="11627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920" y="153382"/>
            <a:ext cx="2209800" cy="1544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6"/>
          <a:stretch/>
        </p:blipFill>
        <p:spPr bwMode="auto">
          <a:xfrm>
            <a:off x="76200" y="1697620"/>
            <a:ext cx="3399634" cy="23946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870" y="1828800"/>
            <a:ext cx="2216870" cy="1241215"/>
          </a:xfrm>
          <a:prstGeom prst="rect">
            <a:avLst/>
          </a:prstGeom>
          <a:noFill/>
          <a:ln w="9525">
            <a:solidFill>
              <a:schemeClr val="tx1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505" y="1697621"/>
            <a:ext cx="2986087" cy="20970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" t="2909" r="4809" b="2578"/>
          <a:stretch/>
        </p:blipFill>
        <p:spPr bwMode="auto">
          <a:xfrm>
            <a:off x="7467600" y="5086914"/>
            <a:ext cx="1550120" cy="1614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Content Placeholder 2"/>
          <p:cNvSpPr txBox="1">
            <a:spLocks/>
          </p:cNvSpPr>
          <p:nvPr/>
        </p:nvSpPr>
        <p:spPr>
          <a:xfrm>
            <a:off x="5120548" y="5086914"/>
            <a:ext cx="2163682" cy="1143000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vert="horz" lIns="91440" tIns="45720" rIns="91440" bIns="45720" rtlCol="0">
            <a:normAutofit fontScale="4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b="1" dirty="0">
                <a:solidFill>
                  <a:srgbClr val="FF0000"/>
                </a:solidFill>
              </a:rPr>
              <a:t>RIGOR is more than…</a:t>
            </a:r>
          </a:p>
          <a:p>
            <a:r>
              <a:rPr lang="en-US" b="1" dirty="0">
                <a:solidFill>
                  <a:srgbClr val="CC00FF"/>
                </a:solidFill>
              </a:rPr>
              <a:t>Memorizing</a:t>
            </a:r>
          </a:p>
          <a:p>
            <a:r>
              <a:rPr lang="en-US" b="1" dirty="0">
                <a:solidFill>
                  <a:srgbClr val="CC00FF"/>
                </a:solidFill>
              </a:rPr>
              <a:t>Reciting</a:t>
            </a:r>
          </a:p>
          <a:p>
            <a:r>
              <a:rPr lang="en-US" b="1" dirty="0">
                <a:solidFill>
                  <a:srgbClr val="CC00FF"/>
                </a:solidFill>
              </a:rPr>
              <a:t>Restating</a:t>
            </a:r>
          </a:p>
          <a:p>
            <a:pPr marL="0" indent="0">
              <a:buNone/>
            </a:pPr>
            <a:r>
              <a:rPr lang="en-US" b="1" i="1" dirty="0">
                <a:solidFill>
                  <a:srgbClr val="003300"/>
                </a:solidFill>
              </a:rPr>
              <a:t>QUALITY, not QUANTITY!</a:t>
            </a:r>
          </a:p>
        </p:txBody>
      </p:sp>
    </p:spTree>
    <p:extLst>
      <p:ext uri="{BB962C8B-B14F-4D97-AF65-F5344CB8AC3E}">
        <p14:creationId xmlns:p14="http://schemas.microsoft.com/office/powerpoint/2010/main" val="42034372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/>
          </p:cNvGraphicFramePr>
          <p:nvPr/>
        </p:nvGraphicFramePr>
        <p:xfrm>
          <a:off x="76200" y="76200"/>
          <a:ext cx="8991600" cy="67817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77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03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579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455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28140">
                <a:tc gridSpan="4"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CHARTING:  PURPOSEFUL</a:t>
                      </a:r>
                      <a:r>
                        <a:rPr lang="en-US" sz="3200" b="1" baseline="0" dirty="0"/>
                        <a:t> INSTRUCTION</a:t>
                      </a:r>
                      <a:endParaRPr lang="en-US" sz="3200" b="1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solidFill>
                      <a:srgbClr val="00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79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1" dirty="0">
                          <a:latin typeface="Arial Narrow" panose="020B0606020202030204" pitchFamily="34" charset="0"/>
                        </a:rPr>
                        <a:t>Skill</a:t>
                      </a:r>
                      <a:r>
                        <a:rPr lang="en-US" b="1" i="1" baseline="0" dirty="0">
                          <a:latin typeface="Arial Narrow" panose="020B0606020202030204" pitchFamily="34" charset="0"/>
                        </a:rPr>
                        <a:t> / Lesson</a:t>
                      </a:r>
                      <a:endParaRPr lang="en-US" b="1" i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baseline="0" dirty="0">
                          <a:latin typeface="Arial Narrow" panose="020B0606020202030204" pitchFamily="34" charset="0"/>
                        </a:rPr>
                        <a:t>Current Strategies</a:t>
                      </a:r>
                      <a:endParaRPr lang="en-US" b="0" i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baseline="0" dirty="0">
                          <a:latin typeface="Arial Narrow" panose="020B0606020202030204" pitchFamily="34" charset="0"/>
                        </a:rPr>
                        <a:t>Ways to Increase Rigor/Depth</a:t>
                      </a:r>
                      <a:endParaRPr lang="en-US" b="1" i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>
                          <a:latin typeface="Arial Narrow" panose="020B0606020202030204" pitchFamily="34" charset="0"/>
                        </a:rPr>
                        <a:t>Next</a:t>
                      </a:r>
                      <a:r>
                        <a:rPr lang="en-US" b="1" i="1" baseline="0" dirty="0">
                          <a:latin typeface="Arial Narrow" panose="020B0606020202030204" pitchFamily="34" charset="0"/>
                        </a:rPr>
                        <a:t> Steps</a:t>
                      </a:r>
                      <a:endParaRPr lang="en-US" b="1" i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468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132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132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132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132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132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0132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313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8165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75057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29989" y="3886199"/>
            <a:ext cx="5034284" cy="1204005"/>
          </a:xfrm>
          <a:ln w="38100"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What should be explicitly taught and why?</a:t>
            </a:r>
          </a:p>
          <a:p>
            <a:pPr marL="0" indent="0">
              <a:buNone/>
            </a:pP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What actions might I take?</a:t>
            </a:r>
          </a:p>
        </p:txBody>
      </p:sp>
      <p:pic>
        <p:nvPicPr>
          <p:cNvPr id="5126" name="Picture 6" descr="http://www.raisingareader.org/images/content/pagebuilder/ligh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9099">
            <a:off x="4193841" y="4613647"/>
            <a:ext cx="229161" cy="24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73" y="103318"/>
            <a:ext cx="5029200" cy="3640654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135073" y="5188741"/>
            <a:ext cx="5029200" cy="940795"/>
          </a:xfrm>
          <a:prstGeom prst="rect">
            <a:avLst/>
          </a:prstGeom>
          <a:ln w="38100">
            <a:solidFill>
              <a:srgbClr val="0070C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needs my support?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066800" y="6085873"/>
            <a:ext cx="7834132" cy="772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EXPLICITLY </a:t>
            </a:r>
            <a:r>
              <a:rPr lang="en-US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teach.</a:t>
            </a:r>
            <a:r>
              <a:rPr lang="en-US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endParaRPr lang="en-US" b="1" i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13" name="5-Point Star 12"/>
          <p:cNvSpPr/>
          <p:nvPr/>
        </p:nvSpPr>
        <p:spPr>
          <a:xfrm>
            <a:off x="129988" y="5743106"/>
            <a:ext cx="1143000" cy="986258"/>
          </a:xfrm>
          <a:prstGeom prst="star5">
            <a:avLst/>
          </a:prstGeom>
          <a:solidFill>
            <a:srgbClr val="FF000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cs typeface="Arial" panose="020B0604020202020204" pitchFamily="34" charset="0"/>
              </a:rPr>
              <a:t>18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970" y="114204"/>
            <a:ext cx="3611962" cy="27068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970" y="4664671"/>
            <a:ext cx="2037555" cy="1647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970" y="2895601"/>
            <a:ext cx="3611961" cy="1615458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8" descr="C:\Users\TPawloski\Desktop\cliparti1_students-clip-art_0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1" t="-3181" r="1081" b="60418"/>
          <a:stretch/>
        </p:blipFill>
        <p:spPr bwMode="auto">
          <a:xfrm>
            <a:off x="4070931" y="5090205"/>
            <a:ext cx="358342" cy="19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5" r="12328" b="10439"/>
          <a:stretch/>
        </p:blipFill>
        <p:spPr bwMode="auto">
          <a:xfrm>
            <a:off x="7368936" y="4629100"/>
            <a:ext cx="1531995" cy="1975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5" r="5552" b="7062"/>
          <a:stretch/>
        </p:blipFill>
        <p:spPr bwMode="auto">
          <a:xfrm>
            <a:off x="3768671" y="4173291"/>
            <a:ext cx="1423425" cy="178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15797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/>
          </p:cNvGraphicFramePr>
          <p:nvPr/>
        </p:nvGraphicFramePr>
        <p:xfrm>
          <a:off x="76200" y="76200"/>
          <a:ext cx="8991600" cy="6781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77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03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579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455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98569">
                <a:tc gridSpan="4"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CHARTING:  EXPLICIT</a:t>
                      </a:r>
                      <a:r>
                        <a:rPr lang="en-US" sz="3200" b="1" baseline="0" dirty="0"/>
                        <a:t> INSTRUCTION</a:t>
                      </a:r>
                      <a:endParaRPr lang="en-US" sz="3200" b="1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solidFill>
                      <a:srgbClr val="F699F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999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1" dirty="0">
                          <a:latin typeface="Arial Narrow" panose="020B0606020202030204" pitchFamily="34" charset="0"/>
                        </a:rPr>
                        <a:t>Skill</a:t>
                      </a:r>
                      <a:r>
                        <a:rPr lang="en-US" b="1" i="1" baseline="0" dirty="0">
                          <a:latin typeface="Arial Narrow" panose="020B0606020202030204" pitchFamily="34" charset="0"/>
                        </a:rPr>
                        <a:t> / Lesson</a:t>
                      </a:r>
                      <a:endParaRPr lang="en-US" b="1" i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baseline="0" dirty="0">
                          <a:latin typeface="Arial Narrow" panose="020B0606020202030204" pitchFamily="34" charset="0"/>
                        </a:rPr>
                        <a:t>Current Strategies</a:t>
                      </a:r>
                      <a:endParaRPr lang="en-US" b="0" i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baseline="0" dirty="0">
                          <a:latin typeface="Arial Narrow" panose="020B0606020202030204" pitchFamily="34" charset="0"/>
                        </a:rPr>
                        <a:t>Ways to More Explicitly Teach</a:t>
                      </a:r>
                      <a:endParaRPr lang="en-US" b="1" i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>
                          <a:latin typeface="Arial Narrow" panose="020B0606020202030204" pitchFamily="34" charset="0"/>
                        </a:rPr>
                        <a:t>Next</a:t>
                      </a:r>
                      <a:r>
                        <a:rPr lang="en-US" b="1" i="1" baseline="0" dirty="0">
                          <a:latin typeface="Arial Narrow" panose="020B0606020202030204" pitchFamily="34" charset="0"/>
                        </a:rPr>
                        <a:t> Steps</a:t>
                      </a:r>
                      <a:endParaRPr lang="en-US" b="1" i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741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444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444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444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444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9444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9444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2414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7499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70169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658337" y="149680"/>
            <a:ext cx="2436053" cy="2593520"/>
          </a:xfrm>
          <a:ln w="38100"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What questioning strategies yield best results?</a:t>
            </a:r>
          </a:p>
          <a:p>
            <a:pPr marL="0" indent="0">
              <a:buNone/>
            </a:pPr>
            <a:endParaRPr lang="en-US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What actions might I take?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"/>
          <a:stretch/>
        </p:blipFill>
        <p:spPr bwMode="auto">
          <a:xfrm>
            <a:off x="0" y="2326879"/>
            <a:ext cx="2927486" cy="345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http://www.raisingareader.org/images/content/pagebuilder/ligh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9099">
            <a:off x="8744951" y="2349312"/>
            <a:ext cx="268285" cy="28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81569" y="149680"/>
            <a:ext cx="3193102" cy="2288719"/>
          </a:xfrm>
          <a:prstGeom prst="rect">
            <a:avLst/>
          </a:prstGeom>
          <a:ln w="12700">
            <a:solidFill>
              <a:srgbClr val="6600FF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Clarifying questions</a:t>
            </a:r>
            <a:r>
              <a:rPr lang="en-US" sz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Help us better understand what has been said.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br>
              <a:rPr lang="en-US" sz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Adjoining questions</a:t>
            </a:r>
            <a:r>
              <a:rPr lang="en-US" sz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Used to explore related aspects of the problem that are ignored in the conversation.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br>
              <a:rPr lang="en-US" sz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Funneling questions</a:t>
            </a:r>
            <a:r>
              <a:rPr lang="en-US" sz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Used to dive deeper; asked to understand how an answer was derived, to challenge assumptions, and to understand the root causes of problems.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Elevating questions</a:t>
            </a:r>
            <a:r>
              <a:rPr lang="en-US" sz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Raise broader issues &amp; highlight biggest picture; help zoom out.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686982" y="2819400"/>
            <a:ext cx="2400109" cy="1999943"/>
          </a:xfrm>
          <a:prstGeom prst="rect">
            <a:avLst/>
          </a:prstGeom>
          <a:ln w="38100">
            <a:solidFill>
              <a:srgbClr val="0070C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needs my support?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066800" y="6085873"/>
            <a:ext cx="7834132" cy="772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Use </a:t>
            </a:r>
            <a:r>
              <a:rPr lang="en-US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Questioning </a:t>
            </a:r>
            <a:r>
              <a:rPr lang="en-US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strategically.</a:t>
            </a:r>
          </a:p>
        </p:txBody>
      </p:sp>
      <p:sp>
        <p:nvSpPr>
          <p:cNvPr id="13" name="5-Point Star 12"/>
          <p:cNvSpPr/>
          <p:nvPr/>
        </p:nvSpPr>
        <p:spPr>
          <a:xfrm>
            <a:off x="76200" y="5715001"/>
            <a:ext cx="1143000" cy="986258"/>
          </a:xfrm>
          <a:prstGeom prst="star5">
            <a:avLst/>
          </a:prstGeom>
          <a:solidFill>
            <a:srgbClr val="FF000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cs typeface="Arial" panose="020B0604020202020204" pitchFamily="34" charset="0"/>
              </a:rPr>
              <a:t>19</a:t>
            </a:r>
          </a:p>
        </p:txBody>
      </p:sp>
      <p:pic>
        <p:nvPicPr>
          <p:cNvPr id="14" name="Picture 8" descr="C:\Users\TPawloski\Desktop\cliparti1_students-clip-art_0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1" t="-3181" r="1081" b="60418"/>
          <a:stretch/>
        </p:blipFill>
        <p:spPr bwMode="auto">
          <a:xfrm>
            <a:off x="8531074" y="2912108"/>
            <a:ext cx="444800" cy="24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475578"/>
            <a:ext cx="1979973" cy="14982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538" y="4354616"/>
            <a:ext cx="2854124" cy="1853514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54" y="5388197"/>
            <a:ext cx="2137246" cy="8199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4114800" y="3276599"/>
            <a:ext cx="2438400" cy="91440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200" i="1" dirty="0">
                <a:solidFill>
                  <a:srgbClr val="00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Say more about that….</a:t>
            </a:r>
            <a:endParaRPr lang="en-US" sz="1200" dirty="0">
              <a:solidFill>
                <a:srgbClr val="0033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1200" i="1" dirty="0">
                <a:solidFill>
                  <a:srgbClr val="00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Give an example….</a:t>
            </a:r>
            <a:endParaRPr lang="en-US" sz="1200" dirty="0">
              <a:solidFill>
                <a:srgbClr val="0033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1200" i="1" dirty="0">
                <a:solidFill>
                  <a:srgbClr val="00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Tell me why you think that….</a:t>
            </a:r>
            <a:endParaRPr lang="en-US" sz="1200" dirty="0">
              <a:solidFill>
                <a:srgbClr val="0033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1200" i="1" dirty="0">
                <a:solidFill>
                  <a:srgbClr val="00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might agree but I need more...</a:t>
            </a:r>
            <a:endParaRPr lang="en-US" sz="1200" dirty="0">
              <a:solidFill>
                <a:srgbClr val="0033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3274671" y="240719"/>
            <a:ext cx="3352800" cy="2086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4500" b="1" dirty="0">
                <a:solidFill>
                  <a:srgbClr val="FF0000"/>
                </a:solidFill>
              </a:rPr>
              <a:t>INSTEAD OF ‘I DON’T KNOW’: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I please have some more information?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I have some more time to think?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Would you please repeat the question?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Where could I find information about that?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I consult an expert?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I ask a friend for help?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I poll the class?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I have a clue or fifty-fifty?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6538662" y="4929369"/>
            <a:ext cx="2590800" cy="1178930"/>
          </a:xfrm>
          <a:prstGeom prst="rect">
            <a:avLst/>
          </a:prstGeom>
          <a:noFill/>
          <a:ln w="19050">
            <a:noFill/>
            <a:prstDash val="dashDot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1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do you think?</a:t>
            </a:r>
          </a:p>
          <a:p>
            <a:pPr marL="0" indent="0" algn="ctr">
              <a:buNone/>
            </a:pPr>
            <a:r>
              <a:rPr lang="en-US" sz="11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Why do you think that?</a:t>
            </a:r>
          </a:p>
          <a:p>
            <a:pPr marL="0" indent="0" algn="ctr">
              <a:buNone/>
            </a:pPr>
            <a:r>
              <a:rPr lang="en-US" sz="11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do you know this?</a:t>
            </a:r>
          </a:p>
          <a:p>
            <a:pPr marL="0" indent="0" algn="ctr">
              <a:buNone/>
            </a:pPr>
            <a:r>
              <a:rPr lang="en-US" sz="11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 you tell me more?</a:t>
            </a:r>
          </a:p>
          <a:p>
            <a:pPr marL="0" indent="0" algn="ctr">
              <a:buNone/>
            </a:pPr>
            <a:r>
              <a:rPr lang="en-US" sz="11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questions do you still have?</a:t>
            </a:r>
          </a:p>
        </p:txBody>
      </p:sp>
      <p:pic>
        <p:nvPicPr>
          <p:cNvPr id="4103" name="Picture 7" descr="http://www.gannett-cdn.com/-mm-/bafcc614d7b63ecb3fc0352681a8fee6eb048ea1/c=36-0-2156-1594&amp;r=x404&amp;c=534x401/local/-/media/2016/02/20/GreatFalls/GreatFalls/635916085365009337-stock-question-mark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071" y="2322258"/>
            <a:ext cx="1587591" cy="83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644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/>
          </p:cNvGraphicFramePr>
          <p:nvPr/>
        </p:nvGraphicFramePr>
        <p:xfrm>
          <a:off x="76200" y="76200"/>
          <a:ext cx="8991600" cy="6781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77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03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579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455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98569">
                <a:tc gridSpan="4"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CHARTING:  QUESTIONING</a:t>
                      </a:r>
                      <a:r>
                        <a:rPr lang="en-US" sz="3200" b="1" baseline="0" dirty="0"/>
                        <a:t> STRATEGICALLY</a:t>
                      </a:r>
                      <a:endParaRPr lang="en-US" sz="3200" b="1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solidFill>
                      <a:srgbClr val="A8FEA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999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1" dirty="0">
                          <a:latin typeface="Arial Narrow" panose="020B0606020202030204" pitchFamily="34" charset="0"/>
                        </a:rPr>
                        <a:t>Skill</a:t>
                      </a:r>
                      <a:r>
                        <a:rPr lang="en-US" b="1" i="1" baseline="0" dirty="0">
                          <a:latin typeface="Arial Narrow" panose="020B0606020202030204" pitchFamily="34" charset="0"/>
                        </a:rPr>
                        <a:t> / Lesson</a:t>
                      </a:r>
                      <a:endParaRPr lang="en-US" b="1" i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baseline="0" dirty="0">
                          <a:latin typeface="Arial Narrow" panose="020B0606020202030204" pitchFamily="34" charset="0"/>
                        </a:rPr>
                        <a:t>Current Questions</a:t>
                      </a:r>
                      <a:endParaRPr lang="en-US" b="0" i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baseline="0" dirty="0">
                          <a:latin typeface="Arial Narrow" panose="020B0606020202030204" pitchFamily="34" charset="0"/>
                        </a:rPr>
                        <a:t>Ways to Elevate Questions for Depth</a:t>
                      </a:r>
                      <a:endParaRPr lang="en-US" b="1" i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>
                          <a:latin typeface="Arial Narrow" panose="020B0606020202030204" pitchFamily="34" charset="0"/>
                        </a:rPr>
                        <a:t>Next</a:t>
                      </a:r>
                      <a:r>
                        <a:rPr lang="en-US" b="1" i="1" baseline="0" dirty="0">
                          <a:latin typeface="Arial Narrow" panose="020B0606020202030204" pitchFamily="34" charset="0"/>
                        </a:rPr>
                        <a:t> Steps</a:t>
                      </a:r>
                      <a:endParaRPr lang="en-US" b="1" i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741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444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444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444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444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9444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9444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2414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7499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21587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" t="18571" b="2691"/>
          <a:stretch/>
        </p:blipFill>
        <p:spPr bwMode="auto">
          <a:xfrm>
            <a:off x="5592206" y="3950390"/>
            <a:ext cx="3440827" cy="2257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238718" y="5562599"/>
            <a:ext cx="4253810" cy="678187"/>
          </a:xfrm>
          <a:ln w="38100">
            <a:solidFill>
              <a:srgbClr val="0070C0"/>
            </a:solidFill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What data is available and how should it be used?</a:t>
            </a:r>
          </a:p>
          <a:p>
            <a:pPr marL="0" indent="0">
              <a:buNone/>
            </a:pP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What actions might I take?</a:t>
            </a:r>
          </a:p>
        </p:txBody>
      </p:sp>
      <p:pic>
        <p:nvPicPr>
          <p:cNvPr id="5126" name="Picture 6" descr="http://www.raisingareader.org/images/content/pagebuilder/ligh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9099">
            <a:off x="5321739" y="6028802"/>
            <a:ext cx="147800" cy="15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066800" y="6085873"/>
            <a:ext cx="7834132" cy="772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Use </a:t>
            </a:r>
            <a:r>
              <a:rPr lang="en-US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Feedback and DATA</a:t>
            </a:r>
            <a:r>
              <a:rPr lang="en-US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.</a:t>
            </a:r>
          </a:p>
        </p:txBody>
      </p:sp>
      <p:sp>
        <p:nvSpPr>
          <p:cNvPr id="13" name="5-Point Star 12"/>
          <p:cNvSpPr/>
          <p:nvPr/>
        </p:nvSpPr>
        <p:spPr>
          <a:xfrm>
            <a:off x="76200" y="5715001"/>
            <a:ext cx="1143000" cy="986258"/>
          </a:xfrm>
          <a:prstGeom prst="star5">
            <a:avLst/>
          </a:prstGeom>
          <a:solidFill>
            <a:srgbClr val="FF000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cs typeface="Arial" panose="020B0604020202020204" pitchFamily="34" charset="0"/>
              </a:rPr>
              <a:t>20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"/>
          <a:stretch/>
        </p:blipFill>
        <p:spPr bwMode="auto">
          <a:xfrm>
            <a:off x="6542557" y="76201"/>
            <a:ext cx="2490476" cy="20792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1" y="4316463"/>
            <a:ext cx="3098799" cy="11756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93"/>
          <a:stretch/>
        </p:blipFill>
        <p:spPr bwMode="auto">
          <a:xfrm>
            <a:off x="6560248" y="2209800"/>
            <a:ext cx="2455093" cy="16805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70" y="76200"/>
            <a:ext cx="6376286" cy="366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113371" y="3890385"/>
            <a:ext cx="3087029" cy="381000"/>
          </a:xfrm>
          <a:prstGeom prst="rect">
            <a:avLst/>
          </a:prstGeom>
          <a:ln w="38100">
            <a:solidFill>
              <a:srgbClr val="0070C0"/>
            </a:solidFill>
          </a:ln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4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FORMATIVE </a:t>
            </a: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sz="1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vs.            </a:t>
            </a:r>
            <a:r>
              <a:rPr lang="en-US" sz="14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SUMMATIVE</a:t>
            </a:r>
          </a:p>
          <a:p>
            <a:pPr marL="0" indent="0">
              <a:buFont typeface="Arial" pitchFamily="34" charset="0"/>
              <a:buNone/>
            </a:pPr>
            <a:r>
              <a:rPr lang="en-US" sz="14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 INSTRUCTION             </a:t>
            </a:r>
            <a:r>
              <a:rPr lang="en-US" sz="14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</a:t>
            </a: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 of INSTRUCTION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513" y="3890385"/>
            <a:ext cx="2105012" cy="15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0836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/>
          </p:cNvGraphicFramePr>
          <p:nvPr/>
        </p:nvGraphicFramePr>
        <p:xfrm>
          <a:off x="0" y="0"/>
          <a:ext cx="9144000" cy="68580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553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54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87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7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896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1238">
                <a:tc gridSpan="5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CHARTING:  USING</a:t>
                      </a:r>
                      <a:r>
                        <a:rPr lang="en-US" sz="2400" b="1" baseline="0" dirty="0"/>
                        <a:t> FORMATIVE FEEDBACK &amp; DATA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435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1" dirty="0">
                          <a:latin typeface="Arial Narrow" panose="020B0606020202030204" pitchFamily="34" charset="0"/>
                        </a:rPr>
                        <a:t>Skill</a:t>
                      </a:r>
                      <a:r>
                        <a:rPr lang="en-US" b="1" i="1" baseline="0" dirty="0">
                          <a:latin typeface="Arial Narrow" panose="020B0606020202030204" pitchFamily="34" charset="0"/>
                        </a:rPr>
                        <a:t> / Lesson</a:t>
                      </a:r>
                      <a:endParaRPr lang="en-US" b="1" i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i="1" baseline="0" dirty="0">
                          <a:latin typeface="Arial Narrow" panose="020B0606020202030204" pitchFamily="34" charset="0"/>
                        </a:rPr>
                        <a:t>Current Data</a:t>
                      </a:r>
                      <a:endParaRPr lang="en-US" b="0" i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0" i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1" i="1" baseline="0" dirty="0">
                          <a:latin typeface="Arial Narrow" panose="020B0606020202030204" pitchFamily="34" charset="0"/>
                        </a:rPr>
                        <a:t>Ways to Use Formative Feedback &amp; Data</a:t>
                      </a:r>
                      <a:endParaRPr lang="en-US" b="1" i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1" i="1" dirty="0">
                          <a:latin typeface="Arial Narrow" panose="020B0606020202030204" pitchFamily="34" charset="0"/>
                        </a:rPr>
                        <a:t>Next</a:t>
                      </a:r>
                      <a:r>
                        <a:rPr lang="en-US" b="1" i="1" baseline="0" dirty="0">
                          <a:latin typeface="Arial Narrow" panose="020B0606020202030204" pitchFamily="34" charset="0"/>
                        </a:rPr>
                        <a:t> Steps</a:t>
                      </a:r>
                      <a:endParaRPr lang="en-US" b="1" i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48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>
                          <a:latin typeface="Arial Narrow" panose="020B0606020202030204" pitchFamily="34" charset="0"/>
                        </a:rPr>
                        <a:t>Source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>
                          <a:latin typeface="Arial Narrow" panose="020B0606020202030204" pitchFamily="34" charset="0"/>
                        </a:rPr>
                        <a:t>Use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83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48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484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48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48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48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048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350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8505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7176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76200"/>
            <a:ext cx="6781800" cy="71596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We Can Matter More!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00200" y="6335210"/>
            <a:ext cx="57912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i="1" dirty="0">
                <a:solidFill>
                  <a:srgbClr val="7030A0"/>
                </a:solidFill>
                <a:latin typeface="+mn-lt"/>
              </a:rPr>
              <a:t>Change the experience, and you’ll change the brain!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03796" y="3848590"/>
            <a:ext cx="8611604" cy="2532209"/>
          </a:xfrm>
          <a:ln w="38100"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WHY?</a:t>
            </a:r>
          </a:p>
          <a:p>
            <a:pPr marL="0" indent="0">
              <a:buNone/>
            </a:pP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Content Placeholder 3"/>
          <p:cNvPicPr>
            <a:picLocks noChangeAspect="1"/>
          </p:cNvPicPr>
          <p:nvPr/>
        </p:nvPicPr>
        <p:blipFill rotWithShape="1">
          <a:blip r:embed="rId2"/>
          <a:srcRect l="13066" r="13066" b="666"/>
          <a:stretch/>
        </p:blipFill>
        <p:spPr>
          <a:xfrm>
            <a:off x="152399" y="1986732"/>
            <a:ext cx="2277263" cy="17225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12500" t="889" r="12750" b="1"/>
          <a:stretch/>
        </p:blipFill>
        <p:spPr>
          <a:xfrm>
            <a:off x="152400" y="148992"/>
            <a:ext cx="2277263" cy="16984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3550" y="738352"/>
            <a:ext cx="1782335" cy="13367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8841" y="2146821"/>
            <a:ext cx="1789556" cy="13421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800" y="738352"/>
            <a:ext cx="2223602" cy="16677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2175" y="738352"/>
            <a:ext cx="2223602" cy="1667702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 rot="21251709">
            <a:off x="2639921" y="2740776"/>
            <a:ext cx="4395117" cy="702451"/>
          </a:xfrm>
          <a:prstGeom prst="rect">
            <a:avLst/>
          </a:prstGeom>
          <a:solidFill>
            <a:srgbClr val="FFFFFF"/>
          </a:solidFill>
          <a:ln w="76200"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 fontScale="62500" lnSpcReduction="2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What yields biggest returns?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72275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76200" y="143990"/>
            <a:ext cx="3305853" cy="2675409"/>
          </a:xfrm>
          <a:ln w="38100"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Why does the brain respond to fun?</a:t>
            </a:r>
          </a:p>
          <a:p>
            <a:pPr marL="0" indent="0">
              <a:buNone/>
            </a:pPr>
            <a:endParaRPr lang="en-US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pPr marL="0" indent="0">
              <a:buNone/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What actions might I take?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480549" y="127178"/>
            <a:ext cx="2004823" cy="5953458"/>
          </a:xfrm>
          <a:prstGeom prst="rect">
            <a:avLst/>
          </a:prstGeom>
          <a:ln w="38100">
            <a:solidFill>
              <a:srgbClr val="0070C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needs my     support?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066800" y="6085873"/>
            <a:ext cx="7834132" cy="772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Make learning </a:t>
            </a:r>
            <a:r>
              <a:rPr lang="en-US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FUN</a:t>
            </a:r>
            <a:r>
              <a:rPr lang="en-US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.</a:t>
            </a:r>
          </a:p>
        </p:txBody>
      </p:sp>
      <p:sp>
        <p:nvSpPr>
          <p:cNvPr id="13" name="5-Point Star 12"/>
          <p:cNvSpPr/>
          <p:nvPr/>
        </p:nvSpPr>
        <p:spPr>
          <a:xfrm>
            <a:off x="76200" y="5715001"/>
            <a:ext cx="1143000" cy="986258"/>
          </a:xfrm>
          <a:prstGeom prst="star5">
            <a:avLst/>
          </a:prstGeom>
          <a:solidFill>
            <a:srgbClr val="FF000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cs typeface="Arial" panose="020B0604020202020204" pitchFamily="34" charset="0"/>
              </a:rPr>
              <a:t>21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27178"/>
            <a:ext cx="3412755" cy="26107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8" descr="C:\Users\TPawloski\Desktop\cliparti1_students-clip-art_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1" t="-3181" r="1081" b="60418"/>
          <a:stretch/>
        </p:blipFill>
        <p:spPr bwMode="auto">
          <a:xfrm>
            <a:off x="5020652" y="221439"/>
            <a:ext cx="444800" cy="24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4833">
            <a:off x="3559471" y="4550053"/>
            <a:ext cx="1837959" cy="1365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2"/>
          <a:stretch/>
        </p:blipFill>
        <p:spPr bwMode="auto">
          <a:xfrm>
            <a:off x="5638800" y="2899548"/>
            <a:ext cx="3429000" cy="24772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971800"/>
            <a:ext cx="3305853" cy="2500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6" descr="http://www.raisingareader.org/images/content/pagebuilder/ligh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9099">
            <a:off x="3082445" y="2429375"/>
            <a:ext cx="269133" cy="29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0018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/>
          </p:cNvGraphicFramePr>
          <p:nvPr/>
        </p:nvGraphicFramePr>
        <p:xfrm>
          <a:off x="76200" y="76200"/>
          <a:ext cx="8991600" cy="6781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77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03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579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455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99509">
                <a:tc gridSpan="4"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CHARTING:  DOPAMINE</a:t>
                      </a:r>
                      <a:r>
                        <a:rPr lang="en-US" sz="3200" b="1" baseline="0" dirty="0"/>
                        <a:t> &amp; FUN</a:t>
                      </a:r>
                      <a:endParaRPr lang="en-US" sz="3200" b="1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2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1" dirty="0">
                          <a:latin typeface="Arial Narrow" panose="020B0606020202030204" pitchFamily="34" charset="0"/>
                        </a:rPr>
                        <a:t>Skill</a:t>
                      </a:r>
                      <a:r>
                        <a:rPr lang="en-US" b="1" i="1" baseline="0" dirty="0">
                          <a:latin typeface="Arial Narrow" panose="020B0606020202030204" pitchFamily="34" charset="0"/>
                        </a:rPr>
                        <a:t> / Lesson</a:t>
                      </a:r>
                      <a:endParaRPr lang="en-US" b="1" i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baseline="0" dirty="0">
                          <a:latin typeface="Arial Narrow" panose="020B0606020202030204" pitchFamily="34" charset="0"/>
                        </a:rPr>
                        <a:t>Current Strategy</a:t>
                      </a:r>
                      <a:endParaRPr lang="en-US" b="0" i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baseline="0" dirty="0">
                          <a:latin typeface="Arial Narrow" panose="020B0606020202030204" pitchFamily="34" charset="0"/>
                        </a:rPr>
                        <a:t>Ways to Elevate Dopamine &amp; Fun</a:t>
                      </a:r>
                      <a:endParaRPr lang="en-US" b="1" i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>
                          <a:latin typeface="Arial Narrow" panose="020B0606020202030204" pitchFamily="34" charset="0"/>
                        </a:rPr>
                        <a:t>Next</a:t>
                      </a:r>
                      <a:r>
                        <a:rPr lang="en-US" b="1" i="1" baseline="0" dirty="0">
                          <a:latin typeface="Arial Narrow" panose="020B0606020202030204" pitchFamily="34" charset="0"/>
                        </a:rPr>
                        <a:t> Steps</a:t>
                      </a:r>
                      <a:endParaRPr lang="en-US" b="1" i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763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412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412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412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412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412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0412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3430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843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70384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://www.raisingareader.org/images/content/pagebuilder/ligh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9099">
            <a:off x="2395672" y="5059577"/>
            <a:ext cx="295600" cy="31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76200" y="170339"/>
            <a:ext cx="2667000" cy="5316061"/>
          </a:xfrm>
          <a:ln w="38100"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What accommodations might make the difference for my students?</a:t>
            </a:r>
          </a:p>
          <a:p>
            <a:pPr marL="0" indent="0">
              <a:buNone/>
            </a:pPr>
            <a:endParaRPr lang="en-US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What actions might I take?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887217" y="4876800"/>
            <a:ext cx="6053135" cy="1258695"/>
          </a:xfrm>
          <a:prstGeom prst="rect">
            <a:avLst/>
          </a:prstGeom>
          <a:ln w="38100">
            <a:solidFill>
              <a:srgbClr val="0070C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Who needs my support?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066800" y="6085873"/>
            <a:ext cx="7834132" cy="772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ACCOMMODATE</a:t>
            </a:r>
            <a:r>
              <a:rPr lang="en-US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.</a:t>
            </a:r>
          </a:p>
        </p:txBody>
      </p:sp>
      <p:sp>
        <p:nvSpPr>
          <p:cNvPr id="13" name="5-Point Star 12"/>
          <p:cNvSpPr/>
          <p:nvPr/>
        </p:nvSpPr>
        <p:spPr>
          <a:xfrm>
            <a:off x="76200" y="5715001"/>
            <a:ext cx="1143000" cy="986258"/>
          </a:xfrm>
          <a:prstGeom prst="star5">
            <a:avLst/>
          </a:prstGeom>
          <a:solidFill>
            <a:srgbClr val="FF000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cs typeface="Arial" panose="020B0604020202020204" pitchFamily="34" charset="0"/>
              </a:rPr>
              <a:t>22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217" y="170339"/>
            <a:ext cx="6053136" cy="45540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8" descr="C:\Users\TPawloski\Desktop\cliparti1_students-clip-art_0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1" t="-3181" r="1081" b="60418"/>
          <a:stretch/>
        </p:blipFill>
        <p:spPr bwMode="auto">
          <a:xfrm>
            <a:off x="8251904" y="4900778"/>
            <a:ext cx="649028" cy="35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5525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" y="2"/>
          <a:ext cx="9143993" cy="67681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977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06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06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06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06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06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06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06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306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60130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09598">
                <a:tc gridSpan="10"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CHARTING:  ACCOMMODATIONS</a:t>
                      </a:r>
                      <a:endParaRPr lang="en-US" sz="3200" b="1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solidFill>
                      <a:srgbClr val="00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6627"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>
                          <a:latin typeface="Arial Narrow" panose="020B0606020202030204" pitchFamily="34" charset="0"/>
                        </a:rPr>
                        <a:t>Student</a:t>
                      </a:r>
                    </a:p>
                  </a:txBody>
                  <a:tcPr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50" b="0" i="0" baseline="0" dirty="0">
                          <a:latin typeface="+mn-lt"/>
                        </a:rPr>
                        <a:t>Parental Support</a:t>
                      </a:r>
                    </a:p>
                  </a:txBody>
                  <a:tcPr vert="vert27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50" b="0" i="0" baseline="0" dirty="0">
                          <a:latin typeface="+mn-lt"/>
                        </a:rPr>
                        <a:t>Prioritizing</a:t>
                      </a:r>
                      <a:endParaRPr lang="en-US" sz="1350" b="0" i="0" dirty="0">
                        <a:latin typeface="+mn-lt"/>
                      </a:endParaRPr>
                    </a:p>
                  </a:txBody>
                  <a:tcPr vert="vert27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50" b="0" i="0" dirty="0">
                          <a:latin typeface="+mn-lt"/>
                        </a:rPr>
                        <a:t>Organizational Skills</a:t>
                      </a:r>
                    </a:p>
                  </a:txBody>
                  <a:tcPr vert="vert27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50" b="0" i="0" dirty="0">
                          <a:latin typeface="+mn-lt"/>
                        </a:rPr>
                        <a:t>Transportation</a:t>
                      </a:r>
                    </a:p>
                  </a:txBody>
                  <a:tcPr vert="vert27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50" b="0" i="0" dirty="0">
                          <a:latin typeface="+mn-lt"/>
                        </a:rPr>
                        <a:t>Short Term Memory</a:t>
                      </a:r>
                    </a:p>
                  </a:txBody>
                  <a:tcPr vert="vert27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50" b="0" i="0" dirty="0">
                          <a:latin typeface="+mn-lt"/>
                        </a:rPr>
                        <a:t>Anything</a:t>
                      </a:r>
                      <a:r>
                        <a:rPr lang="en-US" sz="1350" b="0" i="0" baseline="0" dirty="0">
                          <a:latin typeface="+mn-lt"/>
                        </a:rPr>
                        <a:t> that </a:t>
                      </a:r>
                    </a:p>
                    <a:p>
                      <a:pPr algn="ctr"/>
                      <a:r>
                        <a:rPr lang="en-US" sz="1350" b="0" i="0" baseline="0" dirty="0">
                          <a:latin typeface="+mn-lt"/>
                        </a:rPr>
                        <a:t>Costs Money</a:t>
                      </a:r>
                      <a:endParaRPr lang="en-US" sz="1350" b="0" i="0" dirty="0">
                        <a:latin typeface="+mn-lt"/>
                      </a:endParaRPr>
                    </a:p>
                  </a:txBody>
                  <a:tcPr vert="vert27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50" b="0" i="0" dirty="0">
                          <a:latin typeface="+mn-lt"/>
                        </a:rPr>
                        <a:t>Medical/Health Needs</a:t>
                      </a:r>
                    </a:p>
                  </a:txBody>
                  <a:tcPr vert="vert27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50" b="0" i="0">
                          <a:latin typeface="+mn-lt"/>
                        </a:rPr>
                        <a:t>Emotional/Social Regulation</a:t>
                      </a:r>
                      <a:endParaRPr lang="en-US" sz="1350" b="0" i="0" dirty="0">
                        <a:latin typeface="+mn-lt"/>
                      </a:endParaRPr>
                    </a:p>
                  </a:txBody>
                  <a:tcPr vert="vert27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>
                          <a:latin typeface="Arial Narrow" panose="020B0606020202030204" pitchFamily="34" charset="0"/>
                        </a:rPr>
                        <a:t>Next</a:t>
                      </a:r>
                      <a:r>
                        <a:rPr lang="en-US" b="1" i="1" baseline="0" dirty="0">
                          <a:latin typeface="Arial Narrow" panose="020B0606020202030204" pitchFamily="34" charset="0"/>
                        </a:rPr>
                        <a:t> Steps</a:t>
                      </a:r>
                      <a:endParaRPr lang="en-US" b="1" i="1" dirty="0">
                        <a:latin typeface="Arial Narrow" panose="020B0606020202030204" pitchFamily="34" charset="0"/>
                      </a:endParaRPr>
                    </a:p>
                  </a:txBody>
                  <a:tcPr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910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910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910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910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910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910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910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3910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3910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20883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 txBox="1">
            <a:spLocks/>
          </p:cNvSpPr>
          <p:nvPr/>
        </p:nvSpPr>
        <p:spPr>
          <a:xfrm>
            <a:off x="6477402" y="149279"/>
            <a:ext cx="2562548" cy="1984321"/>
          </a:xfrm>
          <a:prstGeom prst="rect">
            <a:avLst/>
          </a:prstGeom>
          <a:ln w="38100">
            <a:solidFill>
              <a:srgbClr val="0070C0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Drop-out Rate Low-SES</a:t>
            </a:r>
          </a:p>
          <a:p>
            <a:pPr marL="0" indent="0" algn="ctr">
              <a:buNone/>
            </a:pPr>
            <a:endParaRPr lang="en-US" sz="16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16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16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16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16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          Low</a:t>
            </a:r>
          </a:p>
          <a:p>
            <a:pPr marL="0" indent="0" algn="ctr">
              <a:buNone/>
            </a:pPr>
            <a:r>
              <a:rPr lang="en-US" sz="1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Arts Participation Rate</a:t>
            </a:r>
          </a:p>
        </p:txBody>
      </p:sp>
      <p:pic>
        <p:nvPicPr>
          <p:cNvPr id="5126" name="Picture 6" descr="http://www.raisingareader.org/images/content/pagebuilder/ligh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9099">
            <a:off x="8746356" y="6323649"/>
            <a:ext cx="266850" cy="28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219200" y="5387443"/>
            <a:ext cx="5257799" cy="820688"/>
          </a:xfrm>
          <a:ln w="38100"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Why are the ARTS so important?</a:t>
            </a:r>
          </a:p>
          <a:p>
            <a:pPr marL="0" indent="0">
              <a:buNone/>
            </a:pPr>
            <a:endParaRPr lang="en-US" sz="5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What actions might I take?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476684" y="4677966"/>
            <a:ext cx="3000315" cy="603196"/>
          </a:xfrm>
          <a:prstGeom prst="rect">
            <a:avLst/>
          </a:prstGeom>
          <a:ln w="38100">
            <a:solidFill>
              <a:srgbClr val="0070C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needs my support?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85" y="2361449"/>
            <a:ext cx="2922729" cy="22067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066800" y="6085873"/>
            <a:ext cx="7834132" cy="772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Integrate the </a:t>
            </a:r>
            <a:r>
              <a:rPr lang="en-US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ARTS</a:t>
            </a:r>
            <a:r>
              <a:rPr lang="en-US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.</a:t>
            </a:r>
          </a:p>
        </p:txBody>
      </p:sp>
      <p:sp>
        <p:nvSpPr>
          <p:cNvPr id="13" name="5-Point Star 12"/>
          <p:cNvSpPr/>
          <p:nvPr/>
        </p:nvSpPr>
        <p:spPr>
          <a:xfrm>
            <a:off x="76200" y="5715001"/>
            <a:ext cx="1143000" cy="986258"/>
          </a:xfrm>
          <a:prstGeom prst="star5">
            <a:avLst/>
          </a:prstGeom>
          <a:solidFill>
            <a:srgbClr val="FF000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cs typeface="Arial" panose="020B0604020202020204" pitchFamily="34" charset="0"/>
              </a:rPr>
              <a:t>23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129" y="426464"/>
            <a:ext cx="2135652" cy="108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ontent Placeholder 2"/>
          <p:cNvSpPr txBox="1">
            <a:spLocks/>
          </p:cNvSpPr>
          <p:nvPr/>
        </p:nvSpPr>
        <p:spPr>
          <a:xfrm>
            <a:off x="6477402" y="3476361"/>
            <a:ext cx="2566021" cy="1143000"/>
          </a:xfrm>
          <a:prstGeom prst="rect">
            <a:avLst/>
          </a:prstGeom>
          <a:ln w="38100">
            <a:solidFill>
              <a:srgbClr val="0070C0"/>
            </a:solidFill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sz="4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 SES STUDENTS IN ARTS</a:t>
            </a:r>
          </a:p>
          <a:p>
            <a:pPr marL="0" indent="0">
              <a:buNone/>
            </a:pPr>
            <a:endParaRPr lang="en-US" sz="1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sz="49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More than </a:t>
            </a:r>
          </a:p>
          <a:p>
            <a:pPr marL="0" indent="0">
              <a:buNone/>
            </a:pPr>
            <a:r>
              <a:rPr lang="en-US" sz="49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2 times </a:t>
            </a:r>
          </a:p>
          <a:p>
            <a:pPr marL="0" indent="0">
              <a:buNone/>
            </a:pPr>
            <a:r>
              <a:rPr lang="en-US" sz="49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as likely to </a:t>
            </a:r>
          </a:p>
          <a:p>
            <a:pPr marL="0" indent="0">
              <a:buNone/>
            </a:pPr>
            <a:r>
              <a:rPr lang="en-US" sz="49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graduate college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6477402" y="2209800"/>
            <a:ext cx="2566021" cy="1163306"/>
          </a:xfrm>
          <a:prstGeom prst="rect">
            <a:avLst/>
          </a:prstGeom>
          <a:ln w="38100">
            <a:solidFill>
              <a:srgbClr val="0070C0"/>
            </a:solidFill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Students in Arts: </a:t>
            </a:r>
          </a:p>
          <a:p>
            <a:pPr marL="0" indent="0" algn="ctr">
              <a:buNone/>
            </a:pPr>
            <a:r>
              <a:rPr lang="en-US" sz="5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More Likely!</a:t>
            </a:r>
            <a:endParaRPr lang="en-US" sz="56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en-US" sz="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None/>
            </a:pPr>
            <a:r>
              <a:rPr lang="en-US" sz="4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Math and Science Fair:  4 x More</a:t>
            </a:r>
          </a:p>
          <a:p>
            <a:pPr marL="0" indent="0" algn="ctr">
              <a:buNone/>
            </a:pPr>
            <a:r>
              <a:rPr lang="en-US" sz="4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School Attendance Award:  3 x More</a:t>
            </a:r>
          </a:p>
          <a:p>
            <a:pPr marL="0" indent="0" algn="ctr">
              <a:buNone/>
            </a:pPr>
            <a:r>
              <a:rPr lang="en-US" sz="4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Academic Recognition:  4 x More</a:t>
            </a:r>
          </a:p>
          <a:p>
            <a:pPr marL="0" indent="0" algn="ctr">
              <a:buNone/>
            </a:pPr>
            <a:r>
              <a:rPr lang="en-US" sz="4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Elected to Class Office:  3 x More</a:t>
            </a: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509" y="3790764"/>
            <a:ext cx="606133" cy="77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0"/>
          <a:stretch/>
        </p:blipFill>
        <p:spPr bwMode="auto">
          <a:xfrm>
            <a:off x="3458903" y="149279"/>
            <a:ext cx="2941897" cy="21493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21"/>
          <a:stretch/>
        </p:blipFill>
        <p:spPr bwMode="auto">
          <a:xfrm>
            <a:off x="94528" y="143967"/>
            <a:ext cx="3262130" cy="330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28" r="15740" b="3688"/>
          <a:stretch/>
        </p:blipFill>
        <p:spPr bwMode="auto">
          <a:xfrm>
            <a:off x="113817" y="3445326"/>
            <a:ext cx="3242841" cy="1751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732717"/>
            <a:ext cx="304800" cy="167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Content Placeholder 2"/>
          <p:cNvSpPr txBox="1">
            <a:spLocks/>
          </p:cNvSpPr>
          <p:nvPr/>
        </p:nvSpPr>
        <p:spPr>
          <a:xfrm>
            <a:off x="113816" y="143966"/>
            <a:ext cx="3242841" cy="5113833"/>
          </a:xfrm>
          <a:prstGeom prst="rect">
            <a:avLst/>
          </a:prstGeom>
          <a:ln w="38100">
            <a:solidFill>
              <a:srgbClr val="0070C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709166"/>
            <a:ext cx="2483127" cy="20740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6" name="Picture 6" descr="http://www.raisingareader.org/images/content/pagebuilder/light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9099">
            <a:off x="6177390" y="5890017"/>
            <a:ext cx="269133" cy="29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9922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/>
          </p:cNvGraphicFramePr>
          <p:nvPr/>
        </p:nvGraphicFramePr>
        <p:xfrm>
          <a:off x="76200" y="76200"/>
          <a:ext cx="8991600" cy="67817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77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03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579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455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28140">
                <a:tc gridSpan="4"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CHARTING:  INTEGRATE</a:t>
                      </a:r>
                      <a:r>
                        <a:rPr lang="en-US" sz="3200" b="1" baseline="0" dirty="0"/>
                        <a:t> ARTS</a:t>
                      </a:r>
                      <a:endParaRPr lang="en-US" sz="3200" b="1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79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1" dirty="0">
                          <a:latin typeface="Arial Narrow" panose="020B0606020202030204" pitchFamily="34" charset="0"/>
                        </a:rPr>
                        <a:t>Skill</a:t>
                      </a:r>
                      <a:r>
                        <a:rPr lang="en-US" b="1" i="1" baseline="0" dirty="0">
                          <a:latin typeface="Arial Narrow" panose="020B0606020202030204" pitchFamily="34" charset="0"/>
                        </a:rPr>
                        <a:t> / Lesson</a:t>
                      </a:r>
                      <a:endParaRPr lang="en-US" b="1" i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baseline="0" dirty="0">
                          <a:latin typeface="Arial Narrow" panose="020B0606020202030204" pitchFamily="34" charset="0"/>
                        </a:rPr>
                        <a:t>Current Strategy</a:t>
                      </a:r>
                      <a:endParaRPr lang="en-US" b="0" i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baseline="0" dirty="0">
                          <a:latin typeface="Arial Narrow" panose="020B0606020202030204" pitchFamily="34" charset="0"/>
                        </a:rPr>
                        <a:t>Ways to Integrate Arts</a:t>
                      </a:r>
                      <a:endParaRPr lang="en-US" b="1" i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>
                          <a:latin typeface="Arial Narrow" panose="020B0606020202030204" pitchFamily="34" charset="0"/>
                        </a:rPr>
                        <a:t>Next</a:t>
                      </a:r>
                      <a:r>
                        <a:rPr lang="en-US" b="1" i="1" baseline="0" dirty="0">
                          <a:latin typeface="Arial Narrow" panose="020B0606020202030204" pitchFamily="34" charset="0"/>
                        </a:rPr>
                        <a:t> Steps</a:t>
                      </a:r>
                      <a:endParaRPr lang="en-US" b="1" i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468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132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132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132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132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132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0132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313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8165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85649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15943" t="30121" r="10677" b="18039"/>
          <a:stretch/>
        </p:blipFill>
        <p:spPr>
          <a:xfrm>
            <a:off x="77875" y="4569044"/>
            <a:ext cx="1306917" cy="917355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27032" y="216321"/>
            <a:ext cx="6117113" cy="1612479"/>
          </a:xfrm>
          <a:prstGeom prst="rect">
            <a:avLst/>
          </a:prstGeom>
          <a:ln w="38100">
            <a:solidFill>
              <a:srgbClr val="0070C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How do expectations impact learning?</a:t>
            </a:r>
          </a:p>
          <a:p>
            <a:pPr marL="0" indent="0">
              <a:buNone/>
            </a:pPr>
            <a:endParaRPr lang="en-US" sz="11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1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What actions might I take?</a:t>
            </a:r>
          </a:p>
        </p:txBody>
      </p:sp>
      <p:pic>
        <p:nvPicPr>
          <p:cNvPr id="5126" name="Picture 6" descr="http://www.raisingareader.org/images/content/pagebuilder/ligh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9099">
            <a:off x="5915075" y="1463739"/>
            <a:ext cx="295599" cy="31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553200" y="229163"/>
            <a:ext cx="2412682" cy="5957642"/>
          </a:xfrm>
          <a:ln w="38100"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Who needs my </a:t>
            </a:r>
          </a:p>
          <a:p>
            <a:pPr marL="0" indent="0">
              <a:buNone/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actions?</a:t>
            </a:r>
          </a:p>
          <a:p>
            <a:pPr marL="0" indent="0">
              <a:buNone/>
            </a:pP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066800" y="6085873"/>
            <a:ext cx="7834132" cy="772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Hold </a:t>
            </a:r>
            <a:r>
              <a:rPr lang="en-US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HIGH EXPECTATIONS</a:t>
            </a:r>
            <a:r>
              <a:rPr lang="en-US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.</a:t>
            </a:r>
          </a:p>
        </p:txBody>
      </p:sp>
      <p:sp>
        <p:nvSpPr>
          <p:cNvPr id="13" name="5-Point Star 12"/>
          <p:cNvSpPr/>
          <p:nvPr/>
        </p:nvSpPr>
        <p:spPr>
          <a:xfrm>
            <a:off x="76200" y="5715001"/>
            <a:ext cx="1143000" cy="986258"/>
          </a:xfrm>
          <a:prstGeom prst="star5">
            <a:avLst/>
          </a:prstGeom>
          <a:solidFill>
            <a:srgbClr val="FF000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cs typeface="Arial" panose="020B0604020202020204" pitchFamily="34" charset="0"/>
              </a:rPr>
              <a:t>24</a:t>
            </a: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418345"/>
            <a:ext cx="2357946" cy="17684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418346"/>
            <a:ext cx="2347782" cy="17684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8197" y="1981200"/>
            <a:ext cx="3062603" cy="23663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033" y="1981200"/>
            <a:ext cx="3058555" cy="23774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8" descr="C:\Users\TPawloski\Desktop\cliparti1_students-clip-art_0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1" t="-3181" r="1081" b="60418"/>
          <a:stretch/>
        </p:blipFill>
        <p:spPr bwMode="auto">
          <a:xfrm>
            <a:off x="8576418" y="328462"/>
            <a:ext cx="324514" cy="17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6659136" y="5003132"/>
            <a:ext cx="2241796" cy="1107996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C00000"/>
                </a:solidFill>
              </a:rPr>
              <a:t>5% -10% </a:t>
            </a:r>
            <a:r>
              <a:rPr lang="en-US" sz="1100" dirty="0">
                <a:solidFill>
                  <a:srgbClr val="C00000"/>
                </a:solidFill>
              </a:rPr>
              <a:t>of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C00000"/>
                </a:solidFill>
              </a:rPr>
              <a:t>student achievement performance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C00000"/>
                </a:solidFill>
              </a:rPr>
              <a:t>may be ascribed to the influence of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C00000"/>
                </a:solidFill>
              </a:rPr>
              <a:t>differential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C00000"/>
                </a:solidFill>
              </a:rPr>
              <a:t>teacher expectations</a:t>
            </a:r>
            <a:r>
              <a:rPr lang="en-US" sz="1100" dirty="0">
                <a:solidFill>
                  <a:srgbClr val="C00000"/>
                </a:solidFill>
              </a:rPr>
              <a:t>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dirty="0">
                <a:solidFill>
                  <a:srgbClr val="C00000"/>
                </a:solidFill>
              </a:rPr>
              <a:t>(Brophy, 1983)</a:t>
            </a:r>
          </a:p>
        </p:txBody>
      </p:sp>
    </p:spTree>
    <p:extLst>
      <p:ext uri="{BB962C8B-B14F-4D97-AF65-F5344CB8AC3E}">
        <p14:creationId xmlns:p14="http://schemas.microsoft.com/office/powerpoint/2010/main" val="16593674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09600"/>
            <a:ext cx="9064006" cy="624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320"/>
            <a:ext cx="9144000" cy="741680"/>
          </a:xfrm>
          <a:solidFill>
            <a:srgbClr val="99CCFF"/>
          </a:solidFill>
        </p:spPr>
        <p:txBody>
          <a:bodyPr/>
          <a:lstStyle/>
          <a:p>
            <a:r>
              <a:rPr lang="en-US" b="1" dirty="0"/>
              <a:t>CHARTING:  EXPECTATIONS</a:t>
            </a:r>
          </a:p>
        </p:txBody>
      </p:sp>
    </p:spTree>
    <p:extLst>
      <p:ext uri="{BB962C8B-B14F-4D97-AF65-F5344CB8AC3E}">
        <p14:creationId xmlns:p14="http://schemas.microsoft.com/office/powerpoint/2010/main" val="30315478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920" t="3069" r="46189" b="40934"/>
          <a:stretch/>
        </p:blipFill>
        <p:spPr>
          <a:xfrm>
            <a:off x="0" y="762000"/>
            <a:ext cx="9143999" cy="6096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0" y="20320"/>
            <a:ext cx="9144000" cy="74168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b="1" kern="0" dirty="0">
                <a:solidFill>
                  <a:srgbClr val="000000"/>
                </a:solidFill>
              </a:rPr>
              <a:t>CHARTING:  EXPECTATIONS</a:t>
            </a:r>
          </a:p>
        </p:txBody>
      </p:sp>
    </p:spTree>
    <p:extLst>
      <p:ext uri="{BB962C8B-B14F-4D97-AF65-F5344CB8AC3E}">
        <p14:creationId xmlns:p14="http://schemas.microsoft.com/office/powerpoint/2010/main" val="38200002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3410" t="2411" r="1190" b="35368"/>
          <a:stretch/>
        </p:blipFill>
        <p:spPr>
          <a:xfrm>
            <a:off x="2239622" y="762000"/>
            <a:ext cx="6904377" cy="609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975" t="2411" r="85682" b="35368"/>
          <a:stretch/>
        </p:blipFill>
        <p:spPr>
          <a:xfrm>
            <a:off x="0" y="762000"/>
            <a:ext cx="2239622" cy="6096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0" y="20320"/>
            <a:ext cx="9144000" cy="74168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b="1" kern="0" dirty="0">
                <a:solidFill>
                  <a:srgbClr val="000000"/>
                </a:solidFill>
              </a:rPr>
              <a:t>CHARTING:  EXPECTATIONS</a:t>
            </a:r>
          </a:p>
        </p:txBody>
      </p:sp>
    </p:spTree>
    <p:extLst>
      <p:ext uri="{BB962C8B-B14F-4D97-AF65-F5344CB8AC3E}">
        <p14:creationId xmlns:p14="http://schemas.microsoft.com/office/powerpoint/2010/main" val="3008455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01165" y="-1076751"/>
            <a:ext cx="6805443" cy="895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91701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://www.raisingareader.org/images/content/pagebuilder/ligh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9099">
            <a:off x="7941578" y="4641089"/>
            <a:ext cx="295599" cy="31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3993407"/>
            <a:ext cx="2667001" cy="16764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76201" y="137040"/>
            <a:ext cx="4571999" cy="1920360"/>
          </a:xfrm>
          <a:ln w="38100"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How can teacher and school leaders change         the course of education?</a:t>
            </a:r>
          </a:p>
          <a:p>
            <a:pPr marL="0" indent="0">
              <a:buNone/>
            </a:pPr>
            <a:endParaRPr lang="en-US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What actions might I take?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066800" y="6085873"/>
            <a:ext cx="7834132" cy="772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LEAD or FOLLOW</a:t>
            </a:r>
            <a:r>
              <a:rPr lang="en-US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.</a:t>
            </a:r>
          </a:p>
        </p:txBody>
      </p:sp>
      <p:sp>
        <p:nvSpPr>
          <p:cNvPr id="13" name="5-Point Star 12"/>
          <p:cNvSpPr/>
          <p:nvPr/>
        </p:nvSpPr>
        <p:spPr>
          <a:xfrm>
            <a:off x="76200" y="5715001"/>
            <a:ext cx="1143000" cy="986258"/>
          </a:xfrm>
          <a:prstGeom prst="star5">
            <a:avLst/>
          </a:prstGeom>
          <a:solidFill>
            <a:srgbClr val="FF000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cs typeface="Arial" panose="020B0604020202020204" pitchFamily="34" charset="0"/>
              </a:rPr>
              <a:t>25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86"/>
          <a:stretch/>
        </p:blipFill>
        <p:spPr bwMode="auto">
          <a:xfrm>
            <a:off x="2819400" y="2209801"/>
            <a:ext cx="1828799" cy="17004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990293"/>
            <a:ext cx="2512998" cy="16796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372" y="3990293"/>
            <a:ext cx="3439623" cy="271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1"/>
          <a:stretch/>
        </p:blipFill>
        <p:spPr bwMode="auto">
          <a:xfrm>
            <a:off x="4724400" y="91703"/>
            <a:ext cx="4366967" cy="34134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4426">
            <a:off x="7444841" y="3308874"/>
            <a:ext cx="1528492" cy="885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2209800"/>
            <a:ext cx="2667000" cy="17004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6" descr="http://www.raisingareader.org/images/content/pagebuilder/light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9099">
            <a:off x="4395947" y="1754490"/>
            <a:ext cx="205442" cy="2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4242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0" y="-8"/>
          <a:ext cx="9144002" cy="6868452"/>
        </p:xfrm>
        <a:graphic>
          <a:graphicData uri="http://schemas.openxmlformats.org/drawingml/2006/table">
            <a:tbl>
              <a:tblPr firstRow="1" firstCol="1" bandRow="1"/>
              <a:tblGrid>
                <a:gridCol w="1143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05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00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2831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CHARTING:  </a:t>
                      </a:r>
                      <a:r>
                        <a:rPr lang="en-US" sz="2400" b="1" dirty="0"/>
                        <a:t>TEACHER LEADERSHIP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 marL="26894" marR="26894" marT="37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10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Ways I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Can</a:t>
                      </a:r>
                      <a:r>
                        <a:rPr lang="en-US" sz="1800" b="1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Lead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894" marR="26894" marT="37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i="1" dirty="0"/>
                        <a:t>I am good at:</a:t>
                      </a:r>
                    </a:p>
                  </a:txBody>
                  <a:tcPr marL="26894" marR="26894" marT="37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i="1" dirty="0"/>
                        <a:t>I want to learn more about:</a:t>
                      </a:r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 marL="26894" marR="26894" marT="37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30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Resource Provider</a:t>
                      </a:r>
                    </a:p>
                  </a:txBody>
                  <a:tcPr marL="26894" marR="26894" marT="37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 marL="26894" marR="26894" marT="37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34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Instructional Specialist</a:t>
                      </a:r>
                    </a:p>
                  </a:txBody>
                  <a:tcPr marL="26894" marR="26894" marT="37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 marL="26894" marR="26894" marT="37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30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Curriculum Specialist</a:t>
                      </a:r>
                    </a:p>
                  </a:txBody>
                  <a:tcPr marL="26894" marR="26894" marT="37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 marL="26894" marR="26894" marT="37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30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Classroom Supporter</a:t>
                      </a:r>
                    </a:p>
                  </a:txBody>
                  <a:tcPr marL="26894" marR="26894" marT="37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 marL="26894" marR="26894" marT="37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30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Learning Facilitator</a:t>
                      </a:r>
                    </a:p>
                  </a:txBody>
                  <a:tcPr marL="26894" marR="26894" marT="37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 marL="26894" marR="26894" marT="37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08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Mentor</a:t>
                      </a:r>
                    </a:p>
                  </a:txBody>
                  <a:tcPr marL="26894" marR="26894" marT="37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 marL="26894" marR="26894" marT="37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30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School Leader</a:t>
                      </a:r>
                    </a:p>
                  </a:txBody>
                  <a:tcPr marL="26894" marR="26894" marT="37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 marL="26894" marR="26894" marT="37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508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Data Coach</a:t>
                      </a:r>
                    </a:p>
                  </a:txBody>
                  <a:tcPr marL="26894" marR="26894" marT="37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 marL="26894" marR="26894" marT="37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30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Catalyst for Change</a:t>
                      </a:r>
                    </a:p>
                  </a:txBody>
                  <a:tcPr marL="26894" marR="26894" marT="37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 marL="26894" marR="26894" marT="37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508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Learner</a:t>
                      </a:r>
                    </a:p>
                  </a:txBody>
                  <a:tcPr marL="26894" marR="26894" marT="37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 marL="26894" marR="26894" marT="37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421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515"/>
    </mc:Choice>
    <mc:Fallback xmlns="">
      <p:transition spd="slow" advTm="123515"/>
    </mc:Fallback>
  </mc:AlternateContent>
  <p:extLst>
    <p:ext uri="{3A86A75C-4F4B-4683-9AE1-C65F6400EC91}">
      <p14:laserTraceLst xmlns:p14="http://schemas.microsoft.com/office/powerpoint/2010/main">
        <p14:tracePtLst>
          <p14:tracePt t="10322" x="3663950" y="2165350"/>
          <p14:tracePt t="10459" x="3657600" y="2165350"/>
          <p14:tracePt t="10467" x="3651250" y="2165350"/>
          <p14:tracePt t="10475" x="3632200" y="2159000"/>
          <p14:tracePt t="10483" x="3594100" y="2146300"/>
          <p14:tracePt t="10499" x="3517900" y="2146300"/>
          <p14:tracePt t="10515" x="3365500" y="2146300"/>
          <p14:tracePt t="10539" x="3244850" y="2146300"/>
          <p14:tracePt t="10548" x="3143250" y="2146300"/>
          <p14:tracePt t="10565" x="3060700" y="2146300"/>
          <p14:tracePt t="10587" x="2940050" y="2146300"/>
          <p14:tracePt t="10603" x="2774950" y="2146300"/>
          <p14:tracePt t="10619" x="2603500" y="2152650"/>
          <p14:tracePt t="10632" x="2419350" y="2165350"/>
          <p14:tracePt t="10651" x="2266950" y="2184400"/>
          <p14:tracePt t="10667" x="2184400" y="2184400"/>
          <p14:tracePt t="10681" x="2120900" y="2184400"/>
          <p14:tracePt t="10698" x="2044700" y="2184400"/>
          <p14:tracePt t="10715" x="1943100" y="2184400"/>
          <p14:tracePt t="10731" x="1873250" y="2197100"/>
          <p14:tracePt t="10748" x="1809750" y="2216150"/>
          <p14:tracePt t="10765" x="1752600" y="2222500"/>
          <p14:tracePt t="10781" x="1708150" y="2222500"/>
          <p14:tracePt t="10798" x="1682750" y="2222500"/>
          <p14:tracePt t="10815" x="1651000" y="2222500"/>
          <p14:tracePt t="10831" x="1631950" y="2222500"/>
          <p14:tracePt t="10848" x="1606550" y="2222500"/>
          <p14:tracePt t="10865" x="1568450" y="2228850"/>
          <p14:tracePt t="10881" x="1543050" y="2235200"/>
          <p14:tracePt t="10898" x="1530350" y="2235200"/>
          <p14:tracePt t="10915" x="1504950" y="2235200"/>
          <p14:tracePt t="10931" x="1479550" y="2235200"/>
          <p14:tracePt t="10948" x="1473200" y="2235200"/>
          <p14:tracePt t="10995" x="1466850" y="2235200"/>
          <p14:tracePt t="11107" x="1479550" y="2235200"/>
          <p14:tracePt t="11115" x="1524000" y="2235200"/>
          <p14:tracePt t="11123" x="1536700" y="2235200"/>
          <p14:tracePt t="11131" x="1600200" y="2235200"/>
          <p14:tracePt t="11148" x="1714500" y="2235200"/>
          <p14:tracePt t="11165" x="1828800" y="2209800"/>
          <p14:tracePt t="11181" x="1892300" y="2203450"/>
          <p14:tracePt t="11198" x="1974850" y="2197100"/>
          <p14:tracePt t="11215" x="2051050" y="2197100"/>
          <p14:tracePt t="11231" x="2139950" y="2197100"/>
          <p14:tracePt t="11248" x="2190750" y="2197100"/>
          <p14:tracePt t="11265" x="2254250" y="2197100"/>
          <p14:tracePt t="11281" x="2324100" y="2197100"/>
          <p14:tracePt t="11298" x="2381250" y="2197100"/>
          <p14:tracePt t="11315" x="2444750" y="2197100"/>
          <p14:tracePt t="11331" x="2501900" y="2197100"/>
          <p14:tracePt t="11348" x="2571750" y="2197100"/>
          <p14:tracePt t="11365" x="2667000" y="2197100"/>
          <p14:tracePt t="11381" x="2749550" y="2209800"/>
          <p14:tracePt t="11398" x="2838450" y="2228850"/>
          <p14:tracePt t="11415" x="2940050" y="2228850"/>
          <p14:tracePt t="11431" x="3060700" y="2235200"/>
          <p14:tracePt t="11448" x="3181350" y="2235200"/>
          <p14:tracePt t="11465" x="3308350" y="2235200"/>
          <p14:tracePt t="11481" x="3441700" y="2235200"/>
          <p14:tracePt t="11498" x="3562350" y="2235200"/>
          <p14:tracePt t="11515" x="3733800" y="2235200"/>
          <p14:tracePt t="11531" x="3822700" y="2235200"/>
          <p14:tracePt t="11548" x="3892550" y="2235200"/>
          <p14:tracePt t="11565" x="3949700" y="2235200"/>
          <p14:tracePt t="11581" x="4013200" y="2235200"/>
          <p14:tracePt t="11598" x="4102100" y="2235200"/>
          <p14:tracePt t="11615" x="4222750" y="2235200"/>
          <p14:tracePt t="11631" x="4330700" y="2235200"/>
          <p14:tracePt t="11648" x="4381500" y="2235200"/>
          <p14:tracePt t="11665" x="4394200" y="2235200"/>
          <p14:tracePt t="11819" x="4368800" y="2235200"/>
          <p14:tracePt t="11827" x="4337050" y="2235200"/>
          <p14:tracePt t="11835" x="4298950" y="2247900"/>
          <p14:tracePt t="11843" x="4235450" y="2247900"/>
          <p14:tracePt t="11851" x="4083050" y="2247900"/>
          <p14:tracePt t="11864" x="3943350" y="2247900"/>
          <p14:tracePt t="11881" x="3778250" y="2247900"/>
          <p14:tracePt t="11898" x="3606800" y="2247900"/>
          <p14:tracePt t="11915" x="3327400" y="2247900"/>
          <p14:tracePt t="11931" x="3130550" y="2247900"/>
          <p14:tracePt t="11948" x="2908300" y="2247900"/>
          <p14:tracePt t="11965" x="2692400" y="2247900"/>
          <p14:tracePt t="11981" x="2552700" y="2247900"/>
          <p14:tracePt t="11998" x="2451100" y="2247900"/>
          <p14:tracePt t="12015" x="2393950" y="2247900"/>
          <p14:tracePt t="12032" x="2343150" y="2247900"/>
          <p14:tracePt t="12048" x="2279650" y="2247900"/>
          <p14:tracePt t="12065" x="2178050" y="2247900"/>
          <p14:tracePt t="12081" x="2057400" y="2260600"/>
          <p14:tracePt t="12098" x="1962150" y="2266950"/>
          <p14:tracePt t="12115" x="1917700" y="2273300"/>
          <p14:tracePt t="12251" x="1949450" y="2273300"/>
          <p14:tracePt t="12260" x="2038350" y="2254250"/>
          <p14:tracePt t="12267" x="2152650" y="2235200"/>
          <p14:tracePt t="12275" x="2273300" y="2203450"/>
          <p14:tracePt t="12283" x="2425700" y="2197100"/>
          <p14:tracePt t="12298" x="2546350" y="2197100"/>
          <p14:tracePt t="12315" x="2692400" y="2197100"/>
          <p14:tracePt t="12331" x="2787650" y="2197100"/>
          <p14:tracePt t="12348" x="2921000" y="2197100"/>
          <p14:tracePt t="12365" x="3060700" y="2209800"/>
          <p14:tracePt t="12381" x="3187700" y="2222500"/>
          <p14:tracePt t="12398" x="3289300" y="2241550"/>
          <p14:tracePt t="12415" x="3378200" y="2247900"/>
          <p14:tracePt t="12431" x="3435350" y="2254250"/>
          <p14:tracePt t="12448" x="3454400" y="2260600"/>
          <p14:tracePt t="12465" x="3467100" y="2260600"/>
          <p14:tracePt t="12507" x="3473450" y="2260600"/>
          <p14:tracePt t="12701" x="0" y="0"/>
        </p14:tracePtLst>
      </p14:laserTraceLst>
    </p:ext>
  </p:extLs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0" y="6303467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prstClr val="white">
                    <a:lumMod val="85000"/>
                  </a:prstClr>
                </a:solidFill>
              </a:rPr>
              <a:t>copyright Tammy Pawloski, Ph.D.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308" y="158366"/>
            <a:ext cx="9552160" cy="60575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021" y="5867401"/>
            <a:ext cx="9342421" cy="97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1735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04347" y="-981653"/>
            <a:ext cx="6687705" cy="8991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56791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8610600" cy="6248400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36952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://www.raisingareader.org/images/content/pagebuilder/ligh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9887">
            <a:off x="5991501" y="1801759"/>
            <a:ext cx="358414" cy="38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048000" y="152399"/>
            <a:ext cx="3352800" cy="2133601"/>
          </a:xfrm>
          <a:ln w="38100"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Why relationships?</a:t>
            </a:r>
          </a:p>
          <a:p>
            <a:pPr marL="0" indent="0">
              <a:buNone/>
            </a:pPr>
            <a:endParaRPr lang="en-US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What actions might I take?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511058" y="152401"/>
            <a:ext cx="2438400" cy="3200400"/>
          </a:xfrm>
          <a:prstGeom prst="rect">
            <a:avLst/>
          </a:prstGeom>
          <a:ln w="38100">
            <a:solidFill>
              <a:srgbClr val="0070C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Who needs my </a:t>
            </a:r>
          </a:p>
          <a:p>
            <a:pPr marL="0" indent="0">
              <a:buFont typeface="Arial" pitchFamily="34" charset="0"/>
              <a:buNone/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actions?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066800" y="6085873"/>
            <a:ext cx="7834132" cy="772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 </a:t>
            </a:r>
            <a:r>
              <a:rPr lang="en-US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Build </a:t>
            </a:r>
            <a:r>
              <a:rPr lang="en-US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RELATIONSHIPS</a:t>
            </a:r>
            <a:r>
              <a:rPr lang="en-US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</a:p>
        </p:txBody>
      </p:sp>
      <p:sp>
        <p:nvSpPr>
          <p:cNvPr id="13" name="5-Point Star 12"/>
          <p:cNvSpPr/>
          <p:nvPr/>
        </p:nvSpPr>
        <p:spPr>
          <a:xfrm>
            <a:off x="76200" y="5715001"/>
            <a:ext cx="1143000" cy="986258"/>
          </a:xfrm>
          <a:prstGeom prst="star5">
            <a:avLst/>
          </a:prstGeom>
          <a:solidFill>
            <a:srgbClr val="FF000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+mj-lt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1" r="15315"/>
          <a:stretch/>
        </p:blipFill>
        <p:spPr bwMode="auto">
          <a:xfrm>
            <a:off x="106676" y="173573"/>
            <a:ext cx="2814415" cy="3630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4" y="3933933"/>
            <a:ext cx="1978207" cy="1503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052" y="4885720"/>
            <a:ext cx="2441451" cy="18195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628672"/>
            <a:ext cx="1992592" cy="14939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944" y="4648200"/>
            <a:ext cx="1954856" cy="14743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8" descr="C:\Users\TPawloski\Desktop\cliparti1_students-clip-art_0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1" t="-3181" r="1081" b="60418"/>
          <a:stretch/>
        </p:blipFill>
        <p:spPr bwMode="auto">
          <a:xfrm>
            <a:off x="8458200" y="202345"/>
            <a:ext cx="442732" cy="24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6511058" y="3470275"/>
            <a:ext cx="2438400" cy="1324227"/>
          </a:xfrm>
          <a:prstGeom prst="rect">
            <a:avLst/>
          </a:prstGeom>
          <a:ln w="38100">
            <a:solidFill>
              <a:srgbClr val="7030A0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n-US" sz="1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en-US" sz="1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out of 10 people 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sz="1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 get out of poverty 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sz="1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say it was because of a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sz="18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RELATIONSHIP</a:t>
            </a:r>
            <a:endParaRPr lang="en-US" sz="1800" b="1" i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338" name="Picture 2" descr="C:\Users\TPawloski\Desktop\memes\IMG_4266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372" y="2438400"/>
            <a:ext cx="3244323" cy="206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517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3656030"/>
              </p:ext>
            </p:extLst>
          </p:nvPr>
        </p:nvGraphicFramePr>
        <p:xfrm>
          <a:off x="76200" y="76200"/>
          <a:ext cx="8991600" cy="6705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77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76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579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455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65173">
                <a:tc gridSpan="5"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CHARTING RELATIONSHIPS</a:t>
                      </a:r>
                      <a:endParaRPr lang="en-US" sz="3200" b="1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8242">
                <a:tc rowSpan="2">
                  <a:txBody>
                    <a:bodyPr/>
                    <a:lstStyle/>
                    <a:p>
                      <a:pPr algn="ctr"/>
                      <a:r>
                        <a:rPr lang="en-US" b="1" i="1" dirty="0">
                          <a:latin typeface="Arial Narrow" panose="020B0606020202030204" pitchFamily="34" charset="0"/>
                        </a:rPr>
                        <a:t>Student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i="1" baseline="0" dirty="0">
                          <a:latin typeface="Arial Narrow" panose="020B0606020202030204" pitchFamily="34" charset="0"/>
                        </a:rPr>
                        <a:t>Connection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0" i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1" i="1" baseline="0" dirty="0">
                          <a:latin typeface="Arial Narrow" panose="020B0606020202030204" pitchFamily="34" charset="0"/>
                        </a:rPr>
                        <a:t>Possible Ways to Connect</a:t>
                      </a:r>
                      <a:endParaRPr lang="en-US" b="1" i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1" i="1" dirty="0">
                          <a:latin typeface="Arial Narrow" panose="020B0606020202030204" pitchFamily="34" charset="0"/>
                        </a:rPr>
                        <a:t>Next</a:t>
                      </a:r>
                      <a:r>
                        <a:rPr lang="en-US" b="1" i="1" baseline="0" dirty="0">
                          <a:latin typeface="Arial Narrow" panose="020B0606020202030204" pitchFamily="34" charset="0"/>
                        </a:rPr>
                        <a:t> Steps</a:t>
                      </a:r>
                      <a:endParaRPr lang="en-US" b="1" i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91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1" baseline="0" dirty="0">
                          <a:latin typeface="Arial Narrow" panose="020B0606020202030204" pitchFamily="34" charset="0"/>
                        </a:rPr>
                        <a:t>Quality</a:t>
                      </a:r>
                      <a:endParaRPr lang="en-US" b="0" i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1" baseline="0" dirty="0">
                          <a:latin typeface="Arial Narrow" panose="020B0606020202030204" pitchFamily="34" charset="0"/>
                        </a:rPr>
                        <a:t>Topics</a:t>
                      </a:r>
                      <a:endParaRPr lang="en-US" b="0" i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20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14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14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14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14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14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514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789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7743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46291"/>
            <a:ext cx="1581684" cy="14693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096000" y="2491278"/>
            <a:ext cx="2941619" cy="1959502"/>
          </a:xfrm>
          <a:prstGeom prst="rect">
            <a:avLst/>
          </a:prstGeom>
          <a:ln w="38100">
            <a:solidFill>
              <a:srgbClr val="0070C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Who needs my actions?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66800" y="6085873"/>
            <a:ext cx="7834132" cy="772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 </a:t>
            </a:r>
            <a:r>
              <a:rPr lang="en-US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Decrease </a:t>
            </a:r>
            <a:r>
              <a:rPr lang="en-US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STRESS</a:t>
            </a:r>
            <a:r>
              <a:rPr lang="en-US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</a:p>
        </p:txBody>
      </p:sp>
      <p:sp>
        <p:nvSpPr>
          <p:cNvPr id="7" name="5-Point Star 6"/>
          <p:cNvSpPr/>
          <p:nvPr/>
        </p:nvSpPr>
        <p:spPr>
          <a:xfrm>
            <a:off x="76200" y="5715001"/>
            <a:ext cx="1143000" cy="986258"/>
          </a:xfrm>
          <a:prstGeom prst="star5">
            <a:avLst/>
          </a:prstGeom>
          <a:solidFill>
            <a:srgbClr val="FF000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+mj-lt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6" y="152397"/>
            <a:ext cx="2804445" cy="2234171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6" r="14568"/>
          <a:stretch/>
        </p:blipFill>
        <p:spPr bwMode="auto">
          <a:xfrm>
            <a:off x="94716" y="2491278"/>
            <a:ext cx="2804445" cy="1959503"/>
          </a:xfrm>
          <a:prstGeom prst="rect">
            <a:avLst/>
          </a:prstGeom>
          <a:ln w="1905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885" y="4536227"/>
            <a:ext cx="2154342" cy="16209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2456439"/>
            <a:ext cx="2954638" cy="19943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2397"/>
            <a:ext cx="2770113" cy="22341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1" t="1934" r="24142"/>
          <a:stretch/>
        </p:blipFill>
        <p:spPr bwMode="auto">
          <a:xfrm>
            <a:off x="1828800" y="4536227"/>
            <a:ext cx="1070361" cy="14711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638" y="4536227"/>
            <a:ext cx="2881480" cy="2175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5907332" y="152397"/>
            <a:ext cx="3130287" cy="2234171"/>
          </a:xfrm>
          <a:ln w="38100"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What does stress do to the brain?</a:t>
            </a:r>
          </a:p>
          <a:p>
            <a:pPr marL="0" indent="0">
              <a:buNone/>
            </a:pPr>
            <a:endParaRPr lang="en-US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What actions might I take?</a:t>
            </a:r>
          </a:p>
        </p:txBody>
      </p:sp>
      <p:pic>
        <p:nvPicPr>
          <p:cNvPr id="17" name="Picture 6" descr="http://www.raisingareader.org/images/content/pagebuilder/light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752">
            <a:off x="8765583" y="2070433"/>
            <a:ext cx="237067" cy="25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TPawloski\Desktop\cliparti1_students-clip-art_04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1" t="-3181" r="1081" b="60418"/>
          <a:stretch/>
        </p:blipFill>
        <p:spPr bwMode="auto">
          <a:xfrm>
            <a:off x="8677713" y="2590800"/>
            <a:ext cx="324515" cy="17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81039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27110&quot;&gt;&lt;object type=&quot;3&quot; unique_id=&quot;27111&quot;&gt;&lt;property id=&quot;20148&quot; value=&quot;5&quot;/&gt;&lt;property id=&quot;20300&quot; value=&quot;Slide 1&quot;/&gt;&lt;property id=&quot;20307&quot; value=&quot;313&quot;/&gt;&lt;/object&gt;&lt;object type=&quot;3&quot; unique_id=&quot;27112&quot;&gt;&lt;property id=&quot;20148&quot; value=&quot;5&quot;/&gt;&lt;property id=&quot;20300&quot; value=&quot;Slide 3 - &amp;quot;What Matters Most?&amp;quot;&quot;/&gt;&lt;property id=&quot;20307&quot; value=&quot;259&quot;/&gt;&lt;/object&gt;&lt;object type=&quot;3&quot; unique_id=&quot;27113&quot;&gt;&lt;property id=&quot;20148&quot; value=&quot;5&quot;/&gt;&lt;property id=&quot;20300&quot; value=&quot;Slide 6&quot;/&gt;&lt;property id=&quot;20307&quot; value=&quot;271&quot;/&gt;&lt;/object&gt;&lt;object type=&quot;3&quot; unique_id=&quot;27114&quot;&gt;&lt;property id=&quot;20148&quot; value=&quot;5&quot;/&gt;&lt;property id=&quot;20300&quot; value=&quot;Slide 7&quot;/&gt;&lt;property id=&quot;20307&quot; value=&quot;284&quot;/&gt;&lt;/object&gt;&lt;object type=&quot;3&quot; unique_id=&quot;27116&quot;&gt;&lt;property id=&quot;20148&quot; value=&quot;5&quot;/&gt;&lt;property id=&quot;20300&quot; value=&quot;Slide 11&quot;/&gt;&lt;property id=&quot;20307&quot; value=&quot;290&quot;/&gt;&lt;/object&gt;&lt;object type=&quot;3&quot; unique_id=&quot;27117&quot;&gt;&lt;property id=&quot;20148&quot; value=&quot;5&quot;/&gt;&lt;property id=&quot;20300&quot; value=&quot;Slide 13&quot;/&gt;&lt;property id=&quot;20307&quot; value=&quot;291&quot;/&gt;&lt;/object&gt;&lt;object type=&quot;3&quot; unique_id=&quot;27118&quot;&gt;&lt;property id=&quot;20148&quot; value=&quot;5&quot;/&gt;&lt;property id=&quot;20300&quot; value=&quot;Slide 15&quot;/&gt;&lt;property id=&quot;20307&quot; value=&quot;292&quot;/&gt;&lt;/object&gt;&lt;object type=&quot;3&quot; unique_id=&quot;27119&quot;&gt;&lt;property id=&quot;20148&quot; value=&quot;5&quot;/&gt;&lt;property id=&quot;20300&quot; value=&quot;Slide 16&quot;/&gt;&lt;property id=&quot;20307&quot; value=&quot;294&quot;/&gt;&lt;/object&gt;&lt;object type=&quot;3&quot; unique_id=&quot;27120&quot;&gt;&lt;property id=&quot;20148&quot; value=&quot;5&quot;/&gt;&lt;property id=&quot;20300&quot; value=&quot;Slide 18&quot;/&gt;&lt;property id=&quot;20307&quot; value=&quot;293&quot;/&gt;&lt;/object&gt;&lt;object type=&quot;3&quot; unique_id=&quot;27121&quot;&gt;&lt;property id=&quot;20148&quot; value=&quot;5&quot;/&gt;&lt;property id=&quot;20300&quot; value=&quot;Slide 20&quot;/&gt;&lt;property id=&quot;20307&quot; value=&quot;296&quot;/&gt;&lt;/object&gt;&lt;object type=&quot;3&quot; unique_id=&quot;27122&quot;&gt;&lt;property id=&quot;20148&quot; value=&quot;5&quot;/&gt;&lt;property id=&quot;20300&quot; value=&quot;Slide 22&quot;/&gt;&lt;property id=&quot;20307&quot; value=&quot;295&quot;/&gt;&lt;/object&gt;&lt;object type=&quot;3&quot; unique_id=&quot;27123&quot;&gt;&lt;property id=&quot;20148&quot; value=&quot;5&quot;/&gt;&lt;property id=&quot;20300&quot; value=&quot;Slide 24&quot;/&gt;&lt;property id=&quot;20307&quot; value=&quot;297&quot;/&gt;&lt;/object&gt;&lt;object type=&quot;3&quot; unique_id=&quot;27124&quot;&gt;&lt;property id=&quot;20148&quot; value=&quot;5&quot;/&gt;&lt;property id=&quot;20300&quot; value=&quot;Slide 25&quot;/&gt;&lt;property id=&quot;20307&quot; value=&quot;298&quot;/&gt;&lt;/object&gt;&lt;object type=&quot;3&quot; unique_id=&quot;27125&quot;&gt;&lt;property id=&quot;20148&quot; value=&quot;5&quot;/&gt;&lt;property id=&quot;20300&quot; value=&quot;Slide 26&quot;/&gt;&lt;property id=&quot;20307&quot; value=&quot;299&quot;/&gt;&lt;/object&gt;&lt;object type=&quot;3&quot; unique_id=&quot;27126&quot;&gt;&lt;property id=&quot;20148&quot; value=&quot;5&quot;/&gt;&lt;property id=&quot;20300&quot; value=&quot;Slide 27&quot;/&gt;&lt;property id=&quot;20307&quot; value=&quot;300&quot;/&gt;&lt;/object&gt;&lt;object type=&quot;3&quot; unique_id=&quot;27127&quot;&gt;&lt;property id=&quot;20148&quot; value=&quot;5&quot;/&gt;&lt;property id=&quot;20300&quot; value=&quot;Slide 28&quot;/&gt;&lt;property id=&quot;20307&quot; value=&quot;301&quot;/&gt;&lt;/object&gt;&lt;object type=&quot;3&quot; unique_id=&quot;27128&quot;&gt;&lt;property id=&quot;20148&quot; value=&quot;5&quot;/&gt;&lt;property id=&quot;20300&quot; value=&quot;Slide 30&quot;/&gt;&lt;property id=&quot;20307&quot; value=&quot;302&quot;/&gt;&lt;/object&gt;&lt;object type=&quot;3&quot; unique_id=&quot;27129&quot;&gt;&lt;property id=&quot;20148&quot; value=&quot;5&quot;/&gt;&lt;property id=&quot;20300&quot; value=&quot;Slide 31&quot;/&gt;&lt;property id=&quot;20307&quot; value=&quot;303&quot;/&gt;&lt;/object&gt;&lt;object type=&quot;3&quot; unique_id=&quot;27131&quot;&gt;&lt;property id=&quot;20148&quot; value=&quot;5&quot;/&gt;&lt;property id=&quot;20300&quot; value=&quot;Slide 32&quot;/&gt;&lt;property id=&quot;20307&quot; value=&quot;304&quot;/&gt;&lt;/object&gt;&lt;object type=&quot;3&quot; unique_id=&quot;27132&quot;&gt;&lt;property id=&quot;20148&quot; value=&quot;5&quot;/&gt;&lt;property id=&quot;20300&quot; value=&quot;Slide 33&quot;/&gt;&lt;property id=&quot;20307&quot; value=&quot;312&quot;/&gt;&lt;/object&gt;&lt;object type=&quot;3&quot; unique_id=&quot;27133&quot;&gt;&lt;property id=&quot;20148&quot; value=&quot;5&quot;/&gt;&lt;property id=&quot;20300&quot; value=&quot;Slide 36&quot;/&gt;&lt;property id=&quot;20307&quot; value=&quot;307&quot;/&gt;&lt;/object&gt;&lt;object type=&quot;3&quot; unique_id=&quot;27134&quot;&gt;&lt;property id=&quot;20148&quot; value=&quot;5&quot;/&gt;&lt;property id=&quot;20300&quot; value=&quot;Slide 37&quot;/&gt;&lt;property id=&quot;20307&quot; value=&quot;306&quot;/&gt;&lt;/object&gt;&lt;object type=&quot;3&quot; unique_id=&quot;27135&quot;&gt;&lt;property id=&quot;20148&quot; value=&quot;5&quot;/&gt;&lt;property id=&quot;20300&quot; value=&quot;Slide 38&quot;/&gt;&lt;property id=&quot;20307&quot; value=&quot;308&quot;/&gt;&lt;/object&gt;&lt;object type=&quot;3&quot; unique_id=&quot;27136&quot;&gt;&lt;property id=&quot;20148&quot; value=&quot;5&quot;/&gt;&lt;property id=&quot;20300&quot; value=&quot;Slide 35&quot;/&gt;&lt;property id=&quot;20307&quot; value=&quot;309&quot;/&gt;&lt;/object&gt;&lt;object type=&quot;3&quot; unique_id=&quot;27137&quot;&gt;&lt;property id=&quot;20148&quot; value=&quot;5&quot;/&gt;&lt;property id=&quot;20300&quot; value=&quot;Slide 43&quot;/&gt;&lt;property id=&quot;20307&quot; value=&quot;310&quot;/&gt;&lt;/object&gt;&lt;object type=&quot;3&quot; unique_id=&quot;27139&quot;&gt;&lt;property id=&quot;20148&quot; value=&quot;5&quot;/&gt;&lt;property id=&quot;20300&quot; value=&quot;Slide 44&quot;/&gt;&lt;property id=&quot;20307&quot; value=&quot;266&quot;/&gt;&lt;/object&gt;&lt;object type=&quot;3&quot; unique_id=&quot;27140&quot;&gt;&lt;property id=&quot;20148&quot; value=&quot;5&quot;/&gt;&lt;property id=&quot;20300&quot; value=&quot;Slide 45 - &amp;quot;Action Research:  &amp;quot;&quot;/&gt;&lt;property id=&quot;20307&quot; value=&quot;267&quot;/&gt;&lt;/object&gt;&lt;object type=&quot;3&quot; unique_id=&quot;27141&quot;&gt;&lt;property id=&quot;20148&quot; value=&quot;5&quot;/&gt;&lt;property id=&quot;20300&quot; value=&quot;Slide 46&quot;/&gt;&lt;property id=&quot;20307&quot; value=&quot;263&quot;/&gt;&lt;/object&gt;&lt;object type=&quot;3&quot; unique_id=&quot;27143&quot;&gt;&lt;property id=&quot;20148&quot; value=&quot;5&quot;/&gt;&lt;property id=&quot;20300&quot; value=&quot;Slide 2 - &amp;quot;RESOURCES&amp;quot;&quot;/&gt;&lt;property id=&quot;20307&quot; value=&quot;261&quot;/&gt;&lt;/object&gt;&lt;object type=&quot;3&quot; unique_id=&quot;27217&quot;&gt;&lt;property id=&quot;20148&quot; value=&quot;5&quot;/&gt;&lt;property id=&quot;20300&quot; value=&quot;Slide 39&quot;/&gt;&lt;property id=&quot;20307&quot; value=&quot;314&quot;/&gt;&lt;/object&gt;&lt;object type=&quot;3&quot; unique_id=&quot;27223&quot;&gt;&lt;property id=&quot;20148&quot; value=&quot;5&quot;/&gt;&lt;property id=&quot;20300&quot; value=&quot;Slide 47&quot;/&gt;&lt;property id=&quot;20307&quot; value=&quot;317&quot;/&gt;&lt;/object&gt;&lt;object type=&quot;3&quot; unique_id=&quot;27224&quot;&gt;&lt;property id=&quot;20148&quot; value=&quot;5&quot;/&gt;&lt;property id=&quot;20300&quot; value=&quot;Slide 48&quot;/&gt;&lt;property id=&quot;20307&quot; value=&quot;318&quot;/&gt;&lt;/object&gt;&lt;object type=&quot;3&quot; unique_id=&quot;27225&quot;&gt;&lt;property id=&quot;20148&quot; value=&quot;5&quot;/&gt;&lt;property id=&quot;20300&quot; value=&quot;Slide 49&quot;/&gt;&lt;property id=&quot;20307&quot; value=&quot;319&quot;/&gt;&lt;/object&gt;&lt;object type=&quot;3&quot; unique_id=&quot;27226&quot;&gt;&lt;property id=&quot;20148&quot; value=&quot;5&quot;/&gt;&lt;property id=&quot;20300&quot; value=&quot;Slide 50&quot;/&gt;&lt;property id=&quot;20307&quot; value=&quot;320&quot;/&gt;&lt;/object&gt;&lt;object type=&quot;3&quot; unique_id=&quot;27228&quot;&gt;&lt;property id=&quot;20148&quot; value=&quot;5&quot;/&gt;&lt;property id=&quot;20300&quot; value=&quot;Slide 4 - &amp;quot;Poverty matters.&amp;quot;&quot;/&gt;&lt;property id=&quot;20307&quot; value=&quot;326&quot;/&gt;&lt;/object&gt;&lt;object type=&quot;3&quot; unique_id=&quot;27230&quot;&gt;&lt;property id=&quot;20148&quot; value=&quot;5&quot;/&gt;&lt;property id=&quot;20300&quot; value=&quot;Slide 9&quot;/&gt;&lt;property id=&quot;20307&quot; value=&quot;321&quot;/&gt;&lt;/object&gt;&lt;object type=&quot;3&quot; unique_id=&quot;27232&quot;&gt;&lt;property id=&quot;20148&quot; value=&quot;5&quot;/&gt;&lt;property id=&quot;20300&quot; value=&quot;Slide 29&quot;/&gt;&lt;property id=&quot;20307&quot; value=&quot;322&quot;/&gt;&lt;/object&gt;&lt;object type=&quot;3&quot; unique_id=&quot;27233&quot;&gt;&lt;property id=&quot;20148&quot; value=&quot;5&quot;/&gt;&lt;property id=&quot;20300&quot; value=&quot;Slide 34&quot;/&gt;&lt;property id=&quot;20307&quot; value=&quot;329&quot;/&gt;&lt;/object&gt;&lt;object type=&quot;3&quot; unique_id=&quot;27234&quot;&gt;&lt;property id=&quot;20148&quot; value=&quot;5&quot;/&gt;&lt;property id=&quot;20300&quot; value=&quot;Slide 40&quot;/&gt;&lt;property id=&quot;20307&quot; value=&quot;323&quot;/&gt;&lt;/object&gt;&lt;object type=&quot;3&quot; unique_id=&quot;27235&quot;&gt;&lt;property id=&quot;20148&quot; value=&quot;5&quot;/&gt;&lt;property id=&quot;20300&quot; value=&quot;Slide 41&quot;/&gt;&lt;property id=&quot;20307&quot; value=&quot;324&quot;/&gt;&lt;/object&gt;&lt;object type=&quot;3&quot; unique_id=&quot;27236&quot;&gt;&lt;property id=&quot;20148&quot; value=&quot;5&quot;/&gt;&lt;property id=&quot;20300&quot; value=&quot;Slide 42&quot;/&gt;&lt;property id=&quot;20307&quot; value=&quot;325&quot;/&gt;&lt;/object&gt;&lt;object type=&quot;3&quot; unique_id=&quot;27241&quot;&gt;&lt;property id=&quot;20148&quot; value=&quot;5&quot;/&gt;&lt;property id=&quot;20300&quot; value=&quot;Slide 5&quot;/&gt;&lt;property id=&quot;20307&quot; value=&quot;333&quot;/&gt;&lt;/object&gt;&lt;object type=&quot;3&quot; unique_id=&quot;30695&quot;&gt;&lt;property id=&quot;20148&quot; value=&quot;5&quot;/&gt;&lt;property id=&quot;20300&quot; value=&quot;Slide 8&quot;/&gt;&lt;property id=&quot;20307&quot; value=&quot;338&quot;/&gt;&lt;/object&gt;&lt;object type=&quot;3&quot; unique_id=&quot;31102&quot;&gt;&lt;property id=&quot;20148&quot; value=&quot;5&quot;/&gt;&lt;property id=&quot;20300&quot; value=&quot;Slide 10&quot;/&gt;&lt;property id=&quot;20307&quot; value=&quot;339&quot;/&gt;&lt;/object&gt;&lt;object type=&quot;3&quot; unique_id=&quot;31103&quot;&gt;&lt;property id=&quot;20148&quot; value=&quot;5&quot;/&gt;&lt;property id=&quot;20300&quot; value=&quot;Slide 12&quot;/&gt;&lt;property id=&quot;20307&quot; value=&quot;340&quot;/&gt;&lt;/object&gt;&lt;object type=&quot;3&quot; unique_id=&quot;31104&quot;&gt;&lt;property id=&quot;20148&quot; value=&quot;5&quot;/&gt;&lt;property id=&quot;20300&quot; value=&quot;Slide 14&quot;/&gt;&lt;property id=&quot;20307&quot; value=&quot;341&quot;/&gt;&lt;/object&gt;&lt;object type=&quot;3&quot; unique_id=&quot;31105&quot;&gt;&lt;property id=&quot;20148&quot; value=&quot;5&quot;/&gt;&lt;property id=&quot;20300&quot; value=&quot;Slide 17&quot;/&gt;&lt;property id=&quot;20307&quot; value=&quot;342&quot;/&gt;&lt;/object&gt;&lt;object type=&quot;3&quot; unique_id=&quot;31106&quot;&gt;&lt;property id=&quot;20148&quot; value=&quot;5&quot;/&gt;&lt;property id=&quot;20300&quot; value=&quot;Slide 19&quot;/&gt;&lt;property id=&quot;20307&quot; value=&quot;343&quot;/&gt;&lt;/object&gt;&lt;object type=&quot;3&quot; unique_id=&quot;31107&quot;&gt;&lt;property id=&quot;20148&quot; value=&quot;5&quot;/&gt;&lt;property id=&quot;20300&quot; value=&quot;Slide 21&quot;/&gt;&lt;property id=&quot;20307&quot; value=&quot;344&quot;/&gt;&lt;/object&gt;&lt;object type=&quot;3&quot; unique_id=&quot;31108&quot;&gt;&lt;property id=&quot;20148&quot; value=&quot;5&quot;/&gt;&lt;property id=&quot;20300&quot; value=&quot;Slide 23 - &amp;quot;Goal-Oriented Partnership Planning&amp;quot;&quot;/&gt;&lt;property id=&quot;20307&quot; value=&quot;345&quot;/&gt;&lt;/object&gt;&lt;/object&gt;&lt;object type=&quot;8&quot; unique_id=&quot;2718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2720</TotalTime>
  <Words>1715</Words>
  <Application>Microsoft Office PowerPoint</Application>
  <PresentationFormat>On-screen Show (4:3)</PresentationFormat>
  <Paragraphs>519</Paragraphs>
  <Slides>64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64</vt:i4>
      </vt:variant>
    </vt:vector>
  </HeadingPairs>
  <TitlesOfParts>
    <vt:vector size="76" baseType="lpstr">
      <vt:lpstr>Arial</vt:lpstr>
      <vt:lpstr>Arial Black</vt:lpstr>
      <vt:lpstr>Arial Narrow</vt:lpstr>
      <vt:lpstr>Calibri</vt:lpstr>
      <vt:lpstr>Tahoma</vt:lpstr>
      <vt:lpstr>Wingdings</vt:lpstr>
      <vt:lpstr>Office Theme</vt:lpstr>
      <vt:lpstr>1_Office Theme</vt:lpstr>
      <vt:lpstr>55_Office Theme</vt:lpstr>
      <vt:lpstr>46_Default Design</vt:lpstr>
      <vt:lpstr>31_Default Design</vt:lpstr>
      <vt:lpstr>Default Design</vt:lpstr>
      <vt:lpstr>PowerPoint Presentation</vt:lpstr>
      <vt:lpstr>RESOURCES</vt:lpstr>
      <vt:lpstr>The Science of Learning</vt:lpstr>
      <vt:lpstr>PowerPoint Presentation</vt:lpstr>
      <vt:lpstr>We Can Matter More!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CHARTING:  Goal-Oriented Partnerships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CHARTING:  EMOTIONAL SKILLS, SOFT SKILLS, HIDDEN RULES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CHARTING:  EXPECTATIONS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Tammy H. Pawloski</dc:creator>
  <cp:lastModifiedBy>Tammy Pawloski</cp:lastModifiedBy>
  <cp:revision>148</cp:revision>
  <cp:lastPrinted>2016-05-31T16:11:18Z</cp:lastPrinted>
  <dcterms:created xsi:type="dcterms:W3CDTF">2006-08-16T00:00:00Z</dcterms:created>
  <dcterms:modified xsi:type="dcterms:W3CDTF">2020-03-09T02:15:58Z</dcterms:modified>
</cp:coreProperties>
</file>